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146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ldImg"/>
          </p:nvPr>
        </p:nvSpPr>
        <p:spPr bwMode="auto">
          <a:xfrm>
            <a:off x="1138238" y="763588"/>
            <a:ext cx="5492750" cy="376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fld id="{89B02D16-A8F7-4586-9280-323BF0FE9F8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DC9681-C2E9-488C-B52E-5EFE99AD8ED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56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D5CC68-75D4-4E77-B7D4-5595E682B5F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66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805D4B-5C9E-4151-9669-38D8E742EAD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76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E770E17-37CB-43E4-8135-786E258CF78D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86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9692D9-E995-43DC-B4FB-7E7AD0C74D59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96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39CFC1-3B1E-42EB-A09E-440C0A35DF1B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07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DB347E7-EEAA-4D5B-8751-AA41ADB8B9E9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17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706D69-6266-43C0-9DFC-5770D514283C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27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DCD71F-9407-4A2D-9056-D50BCA5A0609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37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ECEE40-87F1-44C2-9DE5-DB6F458ADA0B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48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B35B0B-C2EE-4733-8B7E-1A5214BAE170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58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D6A277-8D8C-45D0-8B6F-3D6BFD2C2EB9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68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AD08D8-1DE9-4074-AECE-147EB59E352E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78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69EC8A-A1FD-44B0-8647-F6B8611DC1BC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89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06A66-7DF1-4295-966F-3F9E2034FDBE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99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D9B25D-7BB8-4C93-8FB3-E5A3B81B7AC6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409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AB712CE-AB28-4255-BD26-4C0FB876FE19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419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7D0D31-F040-452B-BC0F-D9E8B5E6C019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430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C6F6470-2DD8-45B0-BA53-09C9BA83B07F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440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154E6D-5091-41FC-A5B2-07759532364C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450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73B0EC4-2C7A-4D9C-87B0-ADFAE187FD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6941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F971458-9242-4549-BB1A-056435DC69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44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22EF681-418F-49AB-858D-5FB875F9FF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094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6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7700" cy="4986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AA352E0-E560-4163-8539-4FF4202449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565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7D9F03A-DB37-4AF0-B0BD-BE55DF9A0D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859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BAE455C-C22B-4C9D-94D0-2A86E443D2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18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F07BE9E-7D13-4960-9592-99B40C20CB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4098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F406D38-BC8F-4358-8347-1DC4E19466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61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9DF7F52-C6BB-47D1-B558-8E4766DAB1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8469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5BC5AAB-89FC-4974-929E-B109558A5B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297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6950" cy="64531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645318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981226C-395F-4EDA-A99F-76A68F0C22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368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A60A185-18B9-49FF-ABDC-61A9BD6579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371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81C6675-2086-4665-9714-8B5ACEE1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399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C5D954-B284-44BC-A7A9-0C2EFE862B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0630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6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7700" cy="4986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B33E732-7D4C-4C2F-A395-345A4DFC28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89578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A39F316-01FC-4CF0-BD55-DADF12B664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2755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5CB7E37-FA6A-47A0-BB9E-A2FA4B1E91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2838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8A0BB9E-9C58-49AF-B229-25CA59D255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845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1BC2B06-F562-426A-B6D4-D35858E280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05912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06378A2-6A16-4963-A81D-0DA5CF1E88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63667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C25F97C-8B08-48BA-B07E-DB19BB723A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100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6950" cy="64531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645318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DE5B3EB-2620-4BE3-BABF-DEB7FE32E7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7189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D495D94-FB03-435E-B635-AD20A37CE5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8459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3B0F5A6-2393-4F84-9A98-6766BE1C35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9783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B72E0AB-97DB-42AB-B8CF-5B7095B46F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5109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52755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7700" cy="452755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1010C3C-9CC5-4A1E-A158-21EF24EAC0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512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451F8B6-5694-44D3-A08E-ABC0C4F210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948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F760CA-EFD3-46F1-A6BF-BEFADBE6F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4849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4FFBDC1-EFDB-4BA5-B797-EC6CE80C9B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40986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5E17895-D8CB-4D4C-AE07-3B1F30AB14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82464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429C19D-F36A-42EB-A6F9-690A41F7AF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1455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048B05E-11C2-4C0A-8681-3D4709F69F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2718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36550"/>
            <a:ext cx="2266950" cy="5959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36550"/>
            <a:ext cx="6648450" cy="59594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FD76540-A5BB-4D7D-87DA-9A380D84FC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8543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7800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7800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24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375C53A3-112B-449A-95EE-4735E73C0AB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7800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7800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24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FFFFFF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fld id="{CFF89C2E-AF3E-4A80-A933-219AC294F95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kern="12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FFFFFF"/>
          </a:solidFill>
          <a:latin typeface="Arial" panose="020B0604020202020204" pitchFamily="34" charset="0"/>
          <a:cs typeface="Arial Unicode MS" charset="0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FFFFFF"/>
          </a:solidFill>
          <a:latin typeface="Arial" panose="020B0604020202020204" pitchFamily="34" charset="0"/>
          <a:cs typeface="Arial Unicode MS" charset="0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FFFFFF"/>
          </a:solidFill>
          <a:latin typeface="Arial" panose="020B0604020202020204" pitchFamily="34" charset="0"/>
          <a:cs typeface="Arial Unicode MS" charset="0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FFFFFF"/>
          </a:solidFill>
          <a:latin typeface="Arial" panose="020B0604020202020204" pitchFamily="34" charset="0"/>
          <a:cs typeface="Arial Unicode M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FFFFFF"/>
          </a:solidFill>
          <a:latin typeface="Arial" panose="020B0604020202020204" pitchFamily="34" charset="0"/>
          <a:cs typeface="Arial Unicode M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FFFFFF"/>
          </a:solidFill>
          <a:latin typeface="Arial" panose="020B0604020202020204" pitchFamily="34" charset="0"/>
          <a:cs typeface="Arial Unicode M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FFFFFF"/>
          </a:solidFill>
          <a:latin typeface="Arial" panose="020B0604020202020204" pitchFamily="34" charset="0"/>
          <a:cs typeface="Arial Unicode M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FFFFFF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36550"/>
            <a:ext cx="9067800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7800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6706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670675"/>
            <a:ext cx="31924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6706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fld id="{BDEA8263-28A7-42FF-AE53-B09173BB444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 kern="1200">
          <a:solidFill>
            <a:srgbClr val="00008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80"/>
          </a:solidFill>
          <a:latin typeface="Times New Roman" panose="02020603050405020304" pitchFamily="18" charset="0"/>
          <a:cs typeface="Arial Unicode MS" charset="0"/>
        </a:defRPr>
      </a:lvl2pPr>
      <a:lvl3pPr marL="11430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80"/>
          </a:solidFill>
          <a:latin typeface="Times New Roman" panose="02020603050405020304" pitchFamily="18" charset="0"/>
          <a:cs typeface="Arial Unicode MS" charset="0"/>
        </a:defRPr>
      </a:lvl3pPr>
      <a:lvl4pPr marL="16002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80"/>
          </a:solidFill>
          <a:latin typeface="Times New Roman" panose="02020603050405020304" pitchFamily="18" charset="0"/>
          <a:cs typeface="Arial Unicode MS" charset="0"/>
        </a:defRPr>
      </a:lvl4pPr>
      <a:lvl5pPr marL="20574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80"/>
          </a:solidFill>
          <a:latin typeface="Times New Roman" panose="02020603050405020304" pitchFamily="18" charset="0"/>
          <a:cs typeface="Arial Unicode MS" charset="0"/>
        </a:defRPr>
      </a:lvl5pPr>
      <a:lvl6pPr marL="25146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80"/>
          </a:solidFill>
          <a:latin typeface="Times New Roman" panose="02020603050405020304" pitchFamily="18" charset="0"/>
          <a:cs typeface="Arial Unicode MS" charset="0"/>
        </a:defRPr>
      </a:lvl6pPr>
      <a:lvl7pPr marL="29718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80"/>
          </a:solidFill>
          <a:latin typeface="Times New Roman" panose="02020603050405020304" pitchFamily="18" charset="0"/>
          <a:cs typeface="Arial Unicode MS" charset="0"/>
        </a:defRPr>
      </a:lvl7pPr>
      <a:lvl8pPr marL="34290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80"/>
          </a:solidFill>
          <a:latin typeface="Times New Roman" panose="02020603050405020304" pitchFamily="18" charset="0"/>
          <a:cs typeface="Arial Unicode MS" charset="0"/>
        </a:defRPr>
      </a:lvl8pPr>
      <a:lvl9pPr marL="3886200" indent="-228600" algn="ctr" defTabSz="45720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100">
          <a:solidFill>
            <a:srgbClr val="000080"/>
          </a:solidFill>
          <a:latin typeface="Times New Roman" panose="02020603050405020304" pitchFamily="18" charset="0"/>
          <a:cs typeface="Arial Unicode MS" charset="0"/>
        </a:defRPr>
      </a:lvl9pPr>
    </p:titleStyle>
    <p:bodyStyle>
      <a:lvl1pPr marL="342900" indent="-342900" algn="l" defTabSz="457200" rtl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503238" y="336550"/>
            <a:ext cx="9070975" cy="596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7315200" cy="481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057400" y="914400"/>
            <a:ext cx="6113463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altLang="en-US" sz="3200">
                <a:latin typeface="Times New Roman" panose="02020603050405020304" pitchFamily="18" charset="0"/>
                <a:cs typeface="Arial Unicode MS" charset="0"/>
              </a:rPr>
              <a:t>Preparation Tools for Ridge Soaring</a:t>
            </a:r>
          </a:p>
          <a:p>
            <a:pPr algn="ctr">
              <a:lnSpc>
                <a:spcPct val="95000"/>
              </a:lnSpc>
            </a:pPr>
            <a:r>
              <a:rPr lang="en-US" altLang="en-US" sz="3200">
                <a:latin typeface="Times New Roman" panose="02020603050405020304" pitchFamily="18" charset="0"/>
                <a:cs typeface="Arial Unicode MS" charset="0"/>
              </a:rPr>
              <a:t>By: Daniel Sazhin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70975" cy="1262063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Situational Awareness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530725"/>
          </a:xfrm>
          <a:ln/>
        </p:spPr>
        <p:txBody>
          <a:bodyPr tIns="19080"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 sz="3000"/>
              <a:t>Knowing where you are and where you want to be. Furthermore, knowing what “troubles” are awaiting. 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 sz="3000"/>
              <a:t>In other words, “ahead of the curve”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3275013"/>
            <a:ext cx="878205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70975" cy="1262063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Speaking of which!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4425950" cy="4548188"/>
          </a:xfrm>
          <a:ln/>
        </p:spPr>
        <p:txBody>
          <a:bodyPr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How many of you have followed a curving ridge and fell off due to suboptimal wind direction? 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How many of you got disoriented while flying a ridge? Got lost?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Flew the wrong ridge?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057400"/>
            <a:ext cx="45720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81038" y="6629400"/>
            <a:ext cx="8234362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en-US" altLang="en-US"/>
              <a:t>http://aviationhumor.net/wp-content/uploads/2012/12/Damn-you-apple-maps.jpg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81050"/>
            <a:ext cx="9144000" cy="601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70975" cy="1262063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Solution!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463675"/>
            <a:ext cx="5073650" cy="5597525"/>
          </a:xfrm>
          <a:ln/>
        </p:spPr>
        <p:txBody>
          <a:bodyPr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Preparation, preparation, preparation! There are multiple tools out there that can teach you how to be ahead of the curve without having hundreds of hours of flying experience.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Note of caution- Assumed that pilot knows how to fly ridge and thermals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3" y="1828800"/>
            <a:ext cx="3862387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343150" y="6511925"/>
            <a:ext cx="520065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en-US" altLang="en-US"/>
              <a:t>http://www.psealocals.org/sharedimages/General/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70975" cy="1262063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What to look for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627563"/>
          </a:xfrm>
          <a:ln/>
        </p:spPr>
        <p:txBody>
          <a:bodyPr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Ridges flown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Names of landmarks and ridges.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Note wind drift... direction and how strong drift is.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Altitude used before transitions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(Un)landable areas (Note: Google Earth and other satellite features are not a guarantee of a field's situation, though slope and size is accurate.)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Optimal wind direction for a ridge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70975" cy="1262063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OLC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530725"/>
          </a:xfrm>
          <a:ln/>
        </p:spPr>
        <p:txBody>
          <a:bodyPr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Quickest method of analysis.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Google-maps terrain view is most useful.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Best if one continously follows flights done out of MASA/Mifflin/Ridge Soaring/Blairstown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Ideal if you have access to mentor to discuss why he did something. (Appalachian Ridge Soaring group is excellent for this purpose)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Pay special attention to transitions, altitudes, etc.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25513"/>
            <a:ext cx="8061325" cy="547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969963" y="6629400"/>
            <a:ext cx="748823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en-US" altLang="en-US"/>
              <a:t>http://www.onlinecontest.org/olc-2.0/gliding/flightinfo.html?dsId=2997716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69387" cy="1260475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Sielicki's Ridge Map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69387" cy="4529138"/>
          </a:xfrm>
          <a:ln/>
        </p:spPr>
        <p:txBody>
          <a:bodyPr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Fantastic tool for learning ridge names and useful landmarks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Use terrain map overlay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Most turnpoints, especially in the Mifflin/Blairstown area have descriptions if you click on them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96913"/>
            <a:ext cx="9144000" cy="593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23875" y="6740525"/>
            <a:ext cx="884872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en-US" altLang="en-US"/>
              <a:t>https://mapsengine.google.com/map/u/0/edit?mid=zvgBN5F6QW2Y.kKm1AE_RXNe0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69387" cy="1260475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IGC Tools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69387" cy="4529138"/>
          </a:xfrm>
          <a:ln/>
        </p:spPr>
        <p:txBody>
          <a:bodyPr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SeeYou and IGC Flight Replay.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IGC Flight Replay puts you “in the cockpit.” 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Excellent for visualizing angles and getting a better perspective.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Simply download IGC track from OLC or from SSA page.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69387" cy="1260475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KML Tool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69387" cy="4529138"/>
          </a:xfrm>
          <a:ln/>
        </p:spPr>
        <p:txBody>
          <a:bodyPr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Interactive view of whole flight in Google Earth.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Simply click on “KML” on OLC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Angles very apparent in transitions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General tip- use “ruler” tool and note 90 degree angles for ridges. Good for understanding optimal direction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Excellent for looking at landing options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69387" cy="1260475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KML Tool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69387" cy="4529138"/>
          </a:xfrm>
          <a:ln/>
        </p:spPr>
        <p:txBody>
          <a:bodyPr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Interactive view of whole flight in Google Earth.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Simply click on “KML” on OLC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Angles very apparent in transitions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General tip- use “ruler” tool and note 90 degree angles for ridges. Good for understanding optimal direction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Excellent for looking at landing options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685800"/>
            <a:ext cx="9202737" cy="584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70975" cy="1262063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Condor!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5091113"/>
          </a:xfrm>
          <a:ln/>
        </p:spPr>
        <p:txBody>
          <a:bodyPr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Put your knowledge learned from previous tools to the test!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Explore transitions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Experience similar problems, like falling off ridges, getting lost, etc.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Learn contours and layouts of ridges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Experience different wind directions and how they affect decision making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Fly with other pilots competitively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85813"/>
            <a:ext cx="9144000" cy="600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85813"/>
            <a:ext cx="9144000" cy="600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9144000" cy="600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70975" cy="1262063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Limitations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530725"/>
          </a:xfrm>
          <a:ln/>
        </p:spPr>
        <p:txBody>
          <a:bodyPr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Doesn't simulate suppression of any kind (wave, orographic or thermal). This means shadowed ridges work.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Field selection is omitted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Streeting is poorly simulated (sorta).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Transitions that require thermalling are more difficult than in reality.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None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endParaRPr lang="en-US" altLang="en-U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36550"/>
            <a:ext cx="9070975" cy="1262063"/>
          </a:xfrm>
          <a:ln/>
        </p:spPr>
        <p:txBody>
          <a:bodyPr tIns="2592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/>
              <a:t>Conclusion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530725"/>
          </a:xfrm>
          <a:ln/>
        </p:spPr>
        <p:txBody>
          <a:bodyPr/>
          <a:lstStyle/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If you make a consistent effort to use at least some of these preparation tools, you will: 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 i="1"/>
              <a:t>Be safe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 i="1"/>
              <a:t>Be competitive 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Char char="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altLang="en-US"/>
              <a:t>And most importantly </a:t>
            </a:r>
            <a:r>
              <a:rPr lang="en-US" altLang="en-US" b="1" i="1"/>
              <a:t>have fun</a:t>
            </a:r>
            <a:r>
              <a:rPr lang="en-US" altLang="en-US" i="1"/>
              <a:t>!</a:t>
            </a:r>
          </a:p>
          <a:p>
            <a:pPr marL="430213" indent="-323850">
              <a:buClr>
                <a:srgbClr val="000080"/>
              </a:buClr>
              <a:buSzPct val="45000"/>
              <a:buFont typeface="Wingdings" panose="05000000000000000000" pitchFamily="2" charset="2"/>
              <a:buNone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endParaRPr lang="en-US" altLang="en-U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34451</TotalTime>
  <Words>575</Words>
  <Application>Microsoft Office PowerPoint</Application>
  <PresentationFormat>Custom</PresentationFormat>
  <Paragraphs>87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Times New Roman</vt:lpstr>
      <vt:lpstr>Arial</vt:lpstr>
      <vt:lpstr>Microsoft YaHei</vt:lpstr>
      <vt:lpstr>Arial Unicode MS</vt:lpstr>
      <vt:lpstr>Lucida Sans Unicode</vt:lpstr>
      <vt:lpstr>Wingdings</vt:lpstr>
      <vt:lpstr>Office Theme</vt:lpstr>
      <vt:lpstr>Office Theme</vt:lpstr>
      <vt:lpstr>Office Theme</vt:lpstr>
      <vt:lpstr>PowerPoint Presentation</vt:lpstr>
      <vt:lpstr>Situational Awareness</vt:lpstr>
      <vt:lpstr>Speaking of which!</vt:lpstr>
      <vt:lpstr>PowerPoint Presentation</vt:lpstr>
      <vt:lpstr>Solution!</vt:lpstr>
      <vt:lpstr>What to look for</vt:lpstr>
      <vt:lpstr>OLC</vt:lpstr>
      <vt:lpstr>PowerPoint Presentation</vt:lpstr>
      <vt:lpstr>Sielicki's Ridge Map</vt:lpstr>
      <vt:lpstr>PowerPoint Presentation</vt:lpstr>
      <vt:lpstr>IGC Tools</vt:lpstr>
      <vt:lpstr>KML Tool</vt:lpstr>
      <vt:lpstr>KML Tool</vt:lpstr>
      <vt:lpstr>PowerPoint Presentation</vt:lpstr>
      <vt:lpstr>Condor!</vt:lpstr>
      <vt:lpstr>PowerPoint Presentation</vt:lpstr>
      <vt:lpstr>PowerPoint Presentation</vt:lpstr>
      <vt:lpstr>PowerPoint Presentation</vt:lpstr>
      <vt:lpstr>Limitations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Sazhin</dc:creator>
  <cp:lastModifiedBy>danielsazhin@gmail.com</cp:lastModifiedBy>
  <cp:revision>2</cp:revision>
  <cp:lastPrinted>1601-01-01T00:00:00Z</cp:lastPrinted>
  <dcterms:created xsi:type="dcterms:W3CDTF">2014-01-14T23:03:22Z</dcterms:created>
  <dcterms:modified xsi:type="dcterms:W3CDTF">2019-05-01T14:16:29Z</dcterms:modified>
</cp:coreProperties>
</file>