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comments/comment4.xml" ContentType="application/vnd.openxmlformats-officedocument.presentationml.comments+xml"/>
  <Override PartName="/ppt/comments/comment5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84" r:id="rId4"/>
    <p:sldId id="262" r:id="rId5"/>
    <p:sldId id="285" r:id="rId6"/>
    <p:sldId id="260" r:id="rId7"/>
    <p:sldId id="263" r:id="rId8"/>
    <p:sldId id="261" r:id="rId9"/>
    <p:sldId id="265" r:id="rId10"/>
    <p:sldId id="267" r:id="rId11"/>
    <p:sldId id="282" r:id="rId12"/>
    <p:sldId id="269" r:id="rId13"/>
    <p:sldId id="268" r:id="rId14"/>
    <p:sldId id="270" r:id="rId15"/>
    <p:sldId id="283" r:id="rId16"/>
    <p:sldId id="273" r:id="rId17"/>
    <p:sldId id="275" r:id="rId18"/>
    <p:sldId id="276" r:id="rId19"/>
    <p:sldId id="279" r:id="rId20"/>
    <p:sldId id="277" r:id="rId21"/>
    <p:sldId id="28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iel Sazhin" initials="DS" lastIdx="1" clrIdx="0">
    <p:extLst>
      <p:ext uri="{19B8F6BF-5375-455C-9EA6-DF929625EA0E}">
        <p15:presenceInfo xmlns:p15="http://schemas.microsoft.com/office/powerpoint/2012/main" userId="Daniel Sazh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4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32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7-14T13:15:21.827" idx="1">
    <p:pos x="10" y="10"/>
    <p:text/>
    <p:extLst>
      <p:ext uri="{C676402C-5697-4E1C-873F-D02D1690AC5C}">
        <p15:threadingInfo xmlns:p15="http://schemas.microsoft.com/office/powerpoint/2012/main" timeZoneBias="24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7-14T13:15:21.827" idx="1">
    <p:pos x="10" y="10"/>
    <p:text/>
    <p:extLst>
      <p:ext uri="{C676402C-5697-4E1C-873F-D02D1690AC5C}">
        <p15:threadingInfo xmlns:p15="http://schemas.microsoft.com/office/powerpoint/2012/main" timeZoneBias="24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7-14T13:15:21.827" idx="1">
    <p:pos x="10" y="10"/>
    <p:text/>
    <p:extLst>
      <p:ext uri="{C676402C-5697-4E1C-873F-D02D1690AC5C}">
        <p15:threadingInfo xmlns:p15="http://schemas.microsoft.com/office/powerpoint/2012/main" timeZoneBias="24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7-14T13:15:21.827" idx="1">
    <p:pos x="10" y="10"/>
    <p:text/>
    <p:extLst>
      <p:ext uri="{C676402C-5697-4E1C-873F-D02D1690AC5C}">
        <p15:threadingInfo xmlns:p15="http://schemas.microsoft.com/office/powerpoint/2012/main" timeZoneBias="24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7-14T13:15:21.827" idx="1">
    <p:pos x="10" y="10"/>
    <p:text/>
    <p:extLst>
      <p:ext uri="{C676402C-5697-4E1C-873F-D02D1690AC5C}">
        <p15:threadingInfo xmlns:p15="http://schemas.microsoft.com/office/powerpoint/2012/main" timeZoneBias="24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1F27-EAF1-431C-A6AA-8FF29F987BE8}" type="datetimeFigureOut">
              <a:rPr lang="en-US" smtClean="0"/>
              <a:t>7/14/2017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25AF5-4FE0-4C2C-811A-C3DB3F5BB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96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1F27-EAF1-431C-A6AA-8FF29F987BE8}" type="datetimeFigureOut">
              <a:rPr lang="en-US" smtClean="0"/>
              <a:t>7/14/2017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25AF5-4FE0-4C2C-811A-C3DB3F5BB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722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1F27-EAF1-431C-A6AA-8FF29F987BE8}" type="datetimeFigureOut">
              <a:rPr lang="en-US" smtClean="0"/>
              <a:t>7/14/2017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25AF5-4FE0-4C2C-811A-C3DB3F5BB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785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1F27-EAF1-431C-A6AA-8FF29F987BE8}" type="datetimeFigureOut">
              <a:rPr lang="en-US" smtClean="0"/>
              <a:t>7/14/2017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25AF5-4FE0-4C2C-811A-C3DB3F5BB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313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1F27-EAF1-431C-A6AA-8FF29F987BE8}" type="datetimeFigureOut">
              <a:rPr lang="en-US" smtClean="0"/>
              <a:t>7/14/2017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25AF5-4FE0-4C2C-811A-C3DB3F5BB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368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1F27-EAF1-431C-A6AA-8FF29F987BE8}" type="datetimeFigureOut">
              <a:rPr lang="en-US" smtClean="0"/>
              <a:t>7/14/2017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25AF5-4FE0-4C2C-811A-C3DB3F5BB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329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1F27-EAF1-431C-A6AA-8FF29F987BE8}" type="datetimeFigureOut">
              <a:rPr lang="en-US" smtClean="0"/>
              <a:t>7/14/2017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25AF5-4FE0-4C2C-811A-C3DB3F5BB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227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1F27-EAF1-431C-A6AA-8FF29F987BE8}" type="datetimeFigureOut">
              <a:rPr lang="en-US" smtClean="0"/>
              <a:t>7/14/2017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25AF5-4FE0-4C2C-811A-C3DB3F5BB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681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1F27-EAF1-431C-A6AA-8FF29F987BE8}" type="datetimeFigureOut">
              <a:rPr lang="en-US" smtClean="0"/>
              <a:t>7/14/2017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25AF5-4FE0-4C2C-811A-C3DB3F5BB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411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1F27-EAF1-431C-A6AA-8FF29F987BE8}" type="datetimeFigureOut">
              <a:rPr lang="en-US" smtClean="0"/>
              <a:t>7/14/2017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25AF5-4FE0-4C2C-811A-C3DB3F5BB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742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1F27-EAF1-431C-A6AA-8FF29F987BE8}" type="datetimeFigureOut">
              <a:rPr lang="en-US" smtClean="0"/>
              <a:t>7/14/2017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25AF5-4FE0-4C2C-811A-C3DB3F5BB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691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321F27-EAF1-431C-A6AA-8FF29F987BE8}" type="datetimeFigureOut">
              <a:rPr lang="en-US" smtClean="0"/>
              <a:t>7/14/2017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25AF5-4FE0-4C2C-811A-C3DB3F5BB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601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4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5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water.weather.gov/precip/" TargetMode="External"/><Relationship Id="rId3" Type="http://schemas.openxmlformats.org/officeDocument/2006/relationships/hyperlink" Target="http://www.usairnet.com/cgi-bin/launch/code.cgi?sta=KABE&amp;state=PA" TargetMode="External"/><Relationship Id="rId7" Type="http://schemas.openxmlformats.org/officeDocument/2006/relationships/hyperlink" Target="https://rapidrefresh.noaa.gov/hrrr/HRRR/Welcome.cgi?dsKey=hrrr_ncep_jet&amp;domain=t3&amp;run_time=07%20Apr%202017%20-%2000Z" TargetMode="External"/><Relationship Id="rId2" Type="http://schemas.openxmlformats.org/officeDocument/2006/relationships/hyperlink" Target="http://windmapper.com/forecast/blairstown_nj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ivotalweather.com/model.php?m=nam&amp;p=sfcwind_mslp&amp;rh=2017020312&amp;fh=27&amp;r=us_ne&amp;dpdt=" TargetMode="External"/><Relationship Id="rId5" Type="http://schemas.openxmlformats.org/officeDocument/2006/relationships/hyperlink" Target="https://aviationweather.gov/taf/data?ids=kabe+kmpo+krdg+kavp+kpou+kmsv+kjfk+kewr+kttn+kseg+kipt+kmui+kcxy+kaoo&amp;format=raw&amp;metars=on&amp;submit=Get+TAF+data" TargetMode="External"/><Relationship Id="rId4" Type="http://schemas.openxmlformats.org/officeDocument/2006/relationships/hyperlink" Target="http://www.drjack.info/BLIP/NAM/NE/index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11157" y="2458157"/>
            <a:ext cx="541205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dirty="0" smtClean="0">
                <a:solidFill>
                  <a:srgbClr val="FFFF00"/>
                </a:solidFill>
              </a:rPr>
              <a:t>Soaring Weather</a:t>
            </a:r>
          </a:p>
          <a:p>
            <a:pPr algn="ctr"/>
            <a:r>
              <a:rPr lang="en-US" sz="4000" dirty="0" smtClean="0">
                <a:solidFill>
                  <a:srgbClr val="FFFF00"/>
                </a:solidFill>
              </a:rPr>
              <a:t>By: Daniel Sazhin</a:t>
            </a:r>
            <a:endParaRPr lang="en-US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186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18848" y="537464"/>
            <a:ext cx="635430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smtClean="0">
                <a:solidFill>
                  <a:srgbClr val="FFFF00"/>
                </a:solidFill>
              </a:rPr>
              <a:t>Objectives and Caveats:</a:t>
            </a:r>
          </a:p>
          <a:p>
            <a:endParaRPr lang="en-US" sz="5000" dirty="0">
              <a:solidFill>
                <a:srgbClr val="FFFF00"/>
              </a:solidFill>
            </a:endParaRPr>
          </a:p>
          <a:p>
            <a:endParaRPr lang="en-US" sz="50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7713" y="2316163"/>
            <a:ext cx="11836574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What constitutes a “good” soaring day at Blairstown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How to choose your day 48 hours out.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FFFF00"/>
                </a:solidFill>
              </a:rPr>
              <a:t>Understand the outputs of weather forecasts </a:t>
            </a:r>
            <a:endParaRPr lang="en-US" sz="3000" dirty="0" smtClean="0">
              <a:solidFill>
                <a:srgbClr val="FFFF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What this is not: A meteorology lesson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Geared so that everyone here can learn something and appreciate what</a:t>
            </a:r>
          </a:p>
          <a:p>
            <a:r>
              <a:rPr lang="en-US" sz="3000" dirty="0" smtClean="0">
                <a:solidFill>
                  <a:srgbClr val="FFFF00"/>
                </a:solidFill>
              </a:rPr>
              <a:t>	a special soaring site this is. If things go over your head, don’t worry!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The presentation provides the tools, but you must practice to get good!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FFFF00"/>
                </a:solidFill>
              </a:rPr>
              <a:t>Please leave questions until the end. We have a lot to cover</a:t>
            </a:r>
            <a:r>
              <a:rPr lang="en-US" sz="3000" dirty="0" smtClean="0">
                <a:solidFill>
                  <a:srgbClr val="FFFF00"/>
                </a:solidFill>
              </a:rPr>
              <a:t>.</a:t>
            </a:r>
          </a:p>
          <a:p>
            <a:endParaRPr lang="en-US" sz="3000" dirty="0" smtClean="0">
              <a:solidFill>
                <a:srgbClr val="FFFF00"/>
              </a:solidFill>
            </a:endParaRPr>
          </a:p>
          <a:p>
            <a:endParaRPr lang="en-US" sz="3000" dirty="0" smtClean="0">
              <a:solidFill>
                <a:srgbClr val="FFFF00"/>
              </a:solidFill>
            </a:endParaRPr>
          </a:p>
          <a:p>
            <a:endParaRPr lang="en-US" sz="3000" dirty="0" smtClean="0">
              <a:solidFill>
                <a:srgbClr val="FFFF00"/>
              </a:solidFill>
            </a:endParaRPr>
          </a:p>
          <a:p>
            <a:endParaRPr lang="en-US" sz="3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263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62" y="501250"/>
            <a:ext cx="1099339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err="1" smtClean="0">
                <a:solidFill>
                  <a:srgbClr val="FFFF00"/>
                </a:solidFill>
              </a:rPr>
              <a:t>Sparknotes</a:t>
            </a:r>
            <a:r>
              <a:rPr lang="en-US" sz="5000" dirty="0" smtClean="0">
                <a:solidFill>
                  <a:srgbClr val="FFFF00"/>
                </a:solidFill>
              </a:rPr>
              <a:t> version of a good soaring day:</a:t>
            </a:r>
            <a:endParaRPr lang="en-US" sz="5000" dirty="0">
              <a:solidFill>
                <a:srgbClr val="FFFF00"/>
              </a:solidFill>
            </a:endParaRPr>
          </a:p>
          <a:p>
            <a:endParaRPr lang="en-US" sz="50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1319" y="1978675"/>
            <a:ext cx="11166775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Not SW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Post-frontal </a:t>
            </a:r>
            <a:r>
              <a:rPr lang="en-US" sz="3000" dirty="0">
                <a:solidFill>
                  <a:srgbClr val="FFFF00"/>
                </a:solidFill>
              </a:rPr>
              <a:t>conditions: Instability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FFFF00"/>
                </a:solidFill>
              </a:rPr>
              <a:t>Wind Direction: Does it have an N in the wind?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err="1">
                <a:solidFill>
                  <a:srgbClr val="FFFF00"/>
                </a:solidFill>
              </a:rPr>
              <a:t>Dewpoint</a:t>
            </a:r>
            <a:r>
              <a:rPr lang="en-US" sz="3000" dirty="0">
                <a:solidFill>
                  <a:srgbClr val="FFFF00"/>
                </a:solidFill>
              </a:rPr>
              <a:t> spread: 4.5 degrees/1000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FFFF00"/>
                </a:solidFill>
              </a:rPr>
              <a:t>	Careful! Clouds? May be an inversion.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FFFF00"/>
                </a:solidFill>
              </a:rPr>
              <a:t>When you get out, check for Daniel’s puddle.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20- 30 degree </a:t>
            </a:r>
            <a:r>
              <a:rPr lang="en-US" sz="3000" dirty="0" err="1" smtClean="0">
                <a:solidFill>
                  <a:srgbClr val="FFFF00"/>
                </a:solidFill>
              </a:rPr>
              <a:t>dewpoint</a:t>
            </a:r>
            <a:r>
              <a:rPr lang="en-US" sz="3000" dirty="0" smtClean="0">
                <a:solidFill>
                  <a:srgbClr val="FFFF00"/>
                </a:solidFill>
              </a:rPr>
              <a:t> spread, “mostly sunny or partly cloudy”, </a:t>
            </a:r>
          </a:p>
          <a:p>
            <a:pPr lvl="1"/>
            <a:r>
              <a:rPr lang="en-US" sz="3000" dirty="0" smtClean="0">
                <a:solidFill>
                  <a:srgbClr val="FFFF00"/>
                </a:solidFill>
              </a:rPr>
              <a:t>drop in temperature and generally W to N winds </a:t>
            </a:r>
            <a:r>
              <a:rPr lang="en-US" sz="3000" dirty="0" smtClean="0">
                <a:solidFill>
                  <a:srgbClr val="FFFF00"/>
                </a:solidFill>
                <a:sym typeface="Wingdings" panose="05000000000000000000" pitchFamily="2" charset="2"/>
              </a:rPr>
              <a:t> 4500-6000ft CB</a:t>
            </a:r>
            <a:endParaRPr lang="en-US" sz="3000" dirty="0">
              <a:solidFill>
                <a:srgbClr val="FFFF00"/>
              </a:solidFill>
            </a:endParaRPr>
          </a:p>
          <a:p>
            <a:pPr lvl="1"/>
            <a:r>
              <a:rPr lang="en-US" sz="3000" dirty="0" smtClean="0">
                <a:solidFill>
                  <a:srgbClr val="FFFF00"/>
                </a:solidFill>
              </a:rPr>
              <a:t>These are the classic conditions for Blairstown soaring</a:t>
            </a:r>
          </a:p>
          <a:p>
            <a:endParaRPr lang="en-US" sz="3000" dirty="0" smtClean="0">
              <a:solidFill>
                <a:srgbClr val="FFFF00"/>
              </a:solidFill>
            </a:endParaRPr>
          </a:p>
          <a:p>
            <a:endParaRPr lang="en-US" sz="3000" dirty="0" smtClean="0">
              <a:solidFill>
                <a:srgbClr val="FFFF00"/>
              </a:solidFill>
            </a:endParaRPr>
          </a:p>
          <a:p>
            <a:endParaRPr lang="en-US" sz="3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343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87353" y="599401"/>
            <a:ext cx="315573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smtClean="0">
                <a:solidFill>
                  <a:srgbClr val="FFFF00"/>
                </a:solidFill>
              </a:rPr>
              <a:t>Basic Tools:</a:t>
            </a:r>
            <a:endParaRPr lang="en-US" sz="50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5833" y="2311843"/>
            <a:ext cx="7067256" cy="4632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500" dirty="0" smtClean="0">
                <a:solidFill>
                  <a:srgbClr val="FFFF00"/>
                </a:solidFill>
              </a:rPr>
              <a:t>Windmapper.com</a:t>
            </a:r>
            <a:endParaRPr lang="en-US" sz="3500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500" dirty="0" smtClean="0">
                <a:solidFill>
                  <a:srgbClr val="FFFF00"/>
                </a:solidFill>
              </a:rPr>
              <a:t>Weather.gov </a:t>
            </a:r>
            <a:endParaRPr lang="en-US" sz="3500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500" dirty="0" err="1" smtClean="0">
                <a:solidFill>
                  <a:srgbClr val="FFFF00"/>
                </a:solidFill>
              </a:rPr>
              <a:t>Usairnet</a:t>
            </a:r>
            <a:r>
              <a:rPr lang="en-US" sz="3500" dirty="0" smtClean="0">
                <a:solidFill>
                  <a:srgbClr val="FFFF00"/>
                </a:solidFill>
              </a:rPr>
              <a:t>: Allentown/ Mount Pocono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500" dirty="0" smtClean="0">
                <a:solidFill>
                  <a:srgbClr val="FFFF00"/>
                </a:solidFill>
              </a:rPr>
              <a:t>TAFs- KABE, </a:t>
            </a:r>
            <a:r>
              <a:rPr lang="en-US" sz="3500" dirty="0" err="1" smtClean="0">
                <a:solidFill>
                  <a:srgbClr val="FFFF00"/>
                </a:solidFill>
              </a:rPr>
              <a:t>etc</a:t>
            </a:r>
            <a:endParaRPr lang="en-US" sz="3500" dirty="0" smtClean="0">
              <a:solidFill>
                <a:srgbClr val="FFFF00"/>
              </a:solidFill>
            </a:endParaRPr>
          </a:p>
          <a:p>
            <a:endParaRPr lang="en-US" sz="3500" dirty="0" smtClean="0">
              <a:solidFill>
                <a:srgbClr val="FFFF00"/>
              </a:solidFill>
            </a:endParaRPr>
          </a:p>
          <a:p>
            <a:endParaRPr lang="en-US" sz="3000" dirty="0" smtClean="0">
              <a:solidFill>
                <a:srgbClr val="FFFF00"/>
              </a:solidFill>
            </a:endParaRPr>
          </a:p>
          <a:p>
            <a:endParaRPr lang="en-US" sz="3000" dirty="0" smtClean="0">
              <a:solidFill>
                <a:srgbClr val="FFFF00"/>
              </a:solidFill>
            </a:endParaRPr>
          </a:p>
          <a:p>
            <a:endParaRPr lang="en-US" sz="3000" dirty="0" smtClean="0">
              <a:solidFill>
                <a:srgbClr val="FFFF00"/>
              </a:solidFill>
            </a:endParaRPr>
          </a:p>
          <a:p>
            <a:endParaRPr lang="en-US" sz="3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09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0683" y="967206"/>
            <a:ext cx="8443917" cy="40205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6405" y="4987710"/>
            <a:ext cx="8110545" cy="16907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05350" y="190500"/>
            <a:ext cx="2867260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dirty="0" err="1" smtClean="0"/>
              <a:t>USAirnet</a:t>
            </a:r>
            <a:r>
              <a:rPr lang="en-US" sz="3500" dirty="0" smtClean="0"/>
              <a:t> (GFS)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3207375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3372" y="377603"/>
            <a:ext cx="9313249" cy="6190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467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96890" y="412368"/>
            <a:ext cx="1115933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smtClean="0">
                <a:solidFill>
                  <a:srgbClr val="FFFF00"/>
                </a:solidFill>
              </a:rPr>
              <a:t>More Advanced Thermal Forecasting (1/2)</a:t>
            </a:r>
            <a:endParaRPr lang="en-US" sz="50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81006" y="2197294"/>
            <a:ext cx="7622471" cy="49398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500" dirty="0" smtClean="0">
                <a:solidFill>
                  <a:srgbClr val="FFFF00"/>
                </a:solidFill>
              </a:rPr>
              <a:t>Dr. Jack (NAM)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Thermal strength- (Homogeneity, strength)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Boundary Top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Cloudbase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Wind Direction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Convergence?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Check 21Z!</a:t>
            </a:r>
          </a:p>
          <a:p>
            <a:endParaRPr lang="en-US" sz="3000" dirty="0" smtClean="0">
              <a:solidFill>
                <a:srgbClr val="FFFF00"/>
              </a:solidFill>
            </a:endParaRPr>
          </a:p>
          <a:p>
            <a:endParaRPr lang="en-US" sz="3000" dirty="0" smtClean="0">
              <a:solidFill>
                <a:srgbClr val="FFFF00"/>
              </a:solidFill>
            </a:endParaRPr>
          </a:p>
          <a:p>
            <a:endParaRPr lang="en-US" sz="3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371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72" y="440192"/>
            <a:ext cx="5591175" cy="55530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5347" y="440192"/>
            <a:ext cx="5553075" cy="559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367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6331" y="373927"/>
            <a:ext cx="1115933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smtClean="0">
                <a:solidFill>
                  <a:srgbClr val="FFFF00"/>
                </a:solidFill>
              </a:rPr>
              <a:t>More Advanced Thermal Forecasting (2/2)</a:t>
            </a:r>
            <a:endParaRPr lang="en-US" sz="50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35863" y="2210812"/>
            <a:ext cx="10637849" cy="70173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Skysight.io (</a:t>
            </a:r>
            <a:r>
              <a:rPr lang="en-US" sz="3000" dirty="0" err="1" smtClean="0">
                <a:solidFill>
                  <a:srgbClr val="FFFF00"/>
                </a:solidFill>
              </a:rPr>
              <a:t>Scutter’s</a:t>
            </a:r>
            <a:r>
              <a:rPr lang="en-US" sz="3000" dirty="0" smtClean="0">
                <a:solidFill>
                  <a:srgbClr val="FFFF00"/>
                </a:solidFill>
              </a:rPr>
              <a:t> model. Blend of GFS and NAM?)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FFFF00"/>
                </a:solidFill>
              </a:rPr>
              <a:t>Good for convergence</a:t>
            </a:r>
            <a:r>
              <a:rPr lang="en-US" sz="3000" dirty="0" smtClean="0">
                <a:solidFill>
                  <a:srgbClr val="FFFF00"/>
                </a:solidFill>
              </a:rPr>
              <a:t>!</a:t>
            </a:r>
            <a:endParaRPr lang="en-US" sz="3000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 err="1">
                <a:solidFill>
                  <a:srgbClr val="FFFF00"/>
                </a:solidFill>
              </a:rPr>
              <a:t>XCSkies</a:t>
            </a:r>
            <a:endParaRPr lang="en-US" sz="3000" dirty="0">
              <a:solidFill>
                <a:srgbClr val="FFFF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FFFF00"/>
                </a:solidFill>
              </a:rPr>
              <a:t>European Model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Very high </a:t>
            </a:r>
            <a:r>
              <a:rPr lang="en-US" sz="3000" dirty="0">
                <a:solidFill>
                  <a:srgbClr val="FFFF00"/>
                </a:solidFill>
              </a:rPr>
              <a:t>resolution </a:t>
            </a:r>
            <a:r>
              <a:rPr lang="en-US" sz="3000" dirty="0" smtClean="0">
                <a:solidFill>
                  <a:srgbClr val="FFFF00"/>
                </a:solidFill>
              </a:rPr>
              <a:t>NAM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GFS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These </a:t>
            </a:r>
            <a:r>
              <a:rPr lang="en-US" sz="3000" dirty="0">
                <a:solidFill>
                  <a:srgbClr val="FFFF00"/>
                </a:solidFill>
              </a:rPr>
              <a:t>models do what </a:t>
            </a:r>
            <a:r>
              <a:rPr lang="en-US" sz="3000" dirty="0" err="1">
                <a:solidFill>
                  <a:srgbClr val="FFFF00"/>
                </a:solidFill>
              </a:rPr>
              <a:t>Dr.Jack</a:t>
            </a:r>
            <a:r>
              <a:rPr lang="en-US" sz="3000" dirty="0">
                <a:solidFill>
                  <a:srgbClr val="FFFF00"/>
                </a:solidFill>
              </a:rPr>
              <a:t> does, but better. They also provide</a:t>
            </a:r>
          </a:p>
          <a:p>
            <a:r>
              <a:rPr lang="en-US" sz="3000" dirty="0">
                <a:solidFill>
                  <a:srgbClr val="FFFF00"/>
                </a:solidFill>
              </a:rPr>
              <a:t>	forecast soundings for those respective models</a:t>
            </a:r>
            <a:r>
              <a:rPr lang="en-US" sz="3000" dirty="0" smtClean="0">
                <a:solidFill>
                  <a:srgbClr val="FFFF00"/>
                </a:solidFill>
              </a:rPr>
              <a:t>.</a:t>
            </a:r>
            <a:endParaRPr lang="en-US" sz="3000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Rain data: https://water.weather.gov/precip/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000" dirty="0" smtClean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000" dirty="0" smtClean="0">
              <a:solidFill>
                <a:srgbClr val="FFFF00"/>
              </a:solidFill>
            </a:endParaRPr>
          </a:p>
          <a:p>
            <a:pPr lvl="1"/>
            <a:endParaRPr lang="en-US" sz="3000" dirty="0" smtClean="0">
              <a:solidFill>
                <a:srgbClr val="FFFF00"/>
              </a:solidFill>
            </a:endParaRPr>
          </a:p>
          <a:p>
            <a:endParaRPr lang="en-US" sz="3000" dirty="0" smtClean="0">
              <a:solidFill>
                <a:srgbClr val="FFFF00"/>
              </a:solidFill>
            </a:endParaRPr>
          </a:p>
          <a:p>
            <a:endParaRPr lang="en-US" sz="3000" dirty="0" smtClean="0">
              <a:solidFill>
                <a:srgbClr val="FFFF00"/>
              </a:solidFill>
            </a:endParaRPr>
          </a:p>
          <a:p>
            <a:endParaRPr lang="en-US" sz="3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010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41931" y="512763"/>
            <a:ext cx="731104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smtClean="0">
                <a:solidFill>
                  <a:srgbClr val="FFFF00"/>
                </a:solidFill>
              </a:rPr>
              <a:t>Speaking of Convergence….</a:t>
            </a:r>
            <a:endParaRPr lang="en-US" sz="50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5828" y="2112963"/>
            <a:ext cx="11652742" cy="61709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 smtClean="0">
                <a:solidFill>
                  <a:srgbClr val="FFFF00"/>
                </a:solidFill>
              </a:rPr>
              <a:t>What do we look for: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 smtClean="0">
                <a:solidFill>
                  <a:srgbClr val="FFFF00"/>
                </a:solidFill>
              </a:rPr>
              <a:t>High </a:t>
            </a:r>
            <a:r>
              <a:rPr lang="en-US" sz="3500" dirty="0">
                <a:solidFill>
                  <a:srgbClr val="FFFF00"/>
                </a:solidFill>
              </a:rPr>
              <a:t>pressure day, reasonably high boundary </a:t>
            </a:r>
            <a:r>
              <a:rPr lang="en-US" sz="3500" dirty="0" smtClean="0">
                <a:solidFill>
                  <a:srgbClr val="FFFF00"/>
                </a:solidFill>
              </a:rPr>
              <a:t>layer (5000ft+)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 smtClean="0">
                <a:solidFill>
                  <a:srgbClr val="FFFF00"/>
                </a:solidFill>
              </a:rPr>
              <a:t>Wind </a:t>
            </a:r>
            <a:r>
              <a:rPr lang="en-US" sz="3500" dirty="0">
                <a:solidFill>
                  <a:srgbClr val="FFFF00"/>
                </a:solidFill>
              </a:rPr>
              <a:t>from NE to SW</a:t>
            </a:r>
            <a:r>
              <a:rPr lang="en-US" sz="3500" dirty="0" smtClean="0">
                <a:solidFill>
                  <a:srgbClr val="FFFF00"/>
                </a:solidFill>
              </a:rPr>
              <a:t>. Less than seven knots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 smtClean="0">
                <a:solidFill>
                  <a:srgbClr val="FFFF00"/>
                </a:solidFill>
              </a:rPr>
              <a:t>Works over the ridge, best over Catskills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 smtClean="0">
                <a:solidFill>
                  <a:srgbClr val="FFFF00"/>
                </a:solidFill>
              </a:rPr>
              <a:t>Sometimes we get </a:t>
            </a:r>
            <a:r>
              <a:rPr lang="en-US" sz="3500" dirty="0" err="1" smtClean="0">
                <a:solidFill>
                  <a:srgbClr val="FFFF00"/>
                </a:solidFill>
              </a:rPr>
              <a:t>seabreeze</a:t>
            </a:r>
            <a:r>
              <a:rPr lang="en-US" sz="3500" dirty="0" smtClean="0">
                <a:solidFill>
                  <a:srgbClr val="FFFF00"/>
                </a:solidFill>
              </a:rPr>
              <a:t> convergence, but this is rare.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 smtClean="0">
                <a:solidFill>
                  <a:srgbClr val="FFFF00"/>
                </a:solidFill>
              </a:rPr>
              <a:t>NE winds may create awesome </a:t>
            </a:r>
            <a:r>
              <a:rPr lang="en-US" sz="3500" dirty="0" err="1" smtClean="0">
                <a:solidFill>
                  <a:srgbClr val="FFFF00"/>
                </a:solidFill>
              </a:rPr>
              <a:t>streeting</a:t>
            </a:r>
            <a:r>
              <a:rPr lang="en-US" sz="3500" dirty="0" smtClean="0">
                <a:solidFill>
                  <a:srgbClr val="FFFF00"/>
                </a:solidFill>
              </a:rPr>
              <a:t> down the valley. </a:t>
            </a:r>
          </a:p>
          <a:p>
            <a:pPr lvl="1"/>
            <a:r>
              <a:rPr lang="en-US" sz="3500" dirty="0" smtClean="0">
                <a:solidFill>
                  <a:srgbClr val="FFFF00"/>
                </a:solidFill>
              </a:rPr>
              <a:t>Might be convergence influenced?</a:t>
            </a:r>
            <a:endParaRPr lang="en-US" sz="3500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000" dirty="0" smtClean="0">
              <a:solidFill>
                <a:srgbClr val="FFFF00"/>
              </a:solidFill>
            </a:endParaRPr>
          </a:p>
          <a:p>
            <a:pPr lvl="1"/>
            <a:endParaRPr lang="en-US" sz="3000" dirty="0" smtClean="0">
              <a:solidFill>
                <a:srgbClr val="FFFF00"/>
              </a:solidFill>
            </a:endParaRPr>
          </a:p>
          <a:p>
            <a:endParaRPr lang="en-US" sz="3000" dirty="0" smtClean="0">
              <a:solidFill>
                <a:srgbClr val="FFFF00"/>
              </a:solidFill>
            </a:endParaRPr>
          </a:p>
          <a:p>
            <a:endParaRPr lang="en-US" sz="3000" dirty="0" smtClean="0">
              <a:solidFill>
                <a:srgbClr val="FFFF00"/>
              </a:solidFill>
            </a:endParaRPr>
          </a:p>
          <a:p>
            <a:endParaRPr lang="en-US" sz="3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589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3202" y="450551"/>
            <a:ext cx="6391275" cy="602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2521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594" y="580571"/>
            <a:ext cx="10232976" cy="5756049"/>
          </a:xfrm>
        </p:spPr>
      </p:pic>
    </p:spTree>
    <p:extLst>
      <p:ext uri="{BB962C8B-B14F-4D97-AF65-F5344CB8AC3E}">
        <p14:creationId xmlns:p14="http://schemas.microsoft.com/office/powerpoint/2010/main" val="25067126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97830" y="437218"/>
            <a:ext cx="730860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smtClean="0">
                <a:solidFill>
                  <a:srgbClr val="FFFF00"/>
                </a:solidFill>
              </a:rPr>
              <a:t>NW Ridge Forecasting (1/2)</a:t>
            </a:r>
            <a:endParaRPr lang="en-US" sz="50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5828" y="2112963"/>
            <a:ext cx="8350940" cy="81714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500" dirty="0" smtClean="0">
                <a:solidFill>
                  <a:srgbClr val="FFFF00"/>
                </a:solidFill>
              </a:rPr>
              <a:t>What do we look for: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500" dirty="0" smtClean="0">
                <a:solidFill>
                  <a:srgbClr val="FFFF00"/>
                </a:solidFill>
              </a:rPr>
              <a:t>Wind Speed: 15-25 knots at ridge top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500" dirty="0" smtClean="0">
                <a:solidFill>
                  <a:srgbClr val="FFFF00"/>
                </a:solidFill>
              </a:rPr>
              <a:t>Wind Direction: 290-360 Degrees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500" dirty="0" smtClean="0">
                <a:solidFill>
                  <a:srgbClr val="FFFF00"/>
                </a:solidFill>
              </a:rPr>
              <a:t>Homogeneity of wind system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500" dirty="0" smtClean="0">
                <a:solidFill>
                  <a:srgbClr val="FFFF00"/>
                </a:solidFill>
              </a:rPr>
              <a:t>Thermal forecast for transitions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500" dirty="0" smtClean="0">
                <a:solidFill>
                  <a:srgbClr val="FFFF00"/>
                </a:solidFill>
              </a:rPr>
              <a:t>Where does the system end?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endParaRPr lang="en-US" sz="3500" dirty="0" smtClean="0">
              <a:solidFill>
                <a:srgbClr val="FFFF00"/>
              </a:solidFill>
            </a:endParaRPr>
          </a:p>
          <a:p>
            <a:pPr marL="1371600" lvl="2" indent="-457200">
              <a:buFont typeface="Arial" panose="020B0604020202020204" pitchFamily="34" charset="0"/>
              <a:buChar char="•"/>
            </a:pPr>
            <a:endParaRPr lang="en-US" sz="3500" dirty="0" smtClean="0">
              <a:solidFill>
                <a:srgbClr val="FFFF00"/>
              </a:solidFill>
            </a:endParaRPr>
          </a:p>
          <a:p>
            <a:pPr marL="1371600" lvl="2" indent="-457200">
              <a:buFont typeface="Arial" panose="020B0604020202020204" pitchFamily="34" charset="0"/>
              <a:buChar char="•"/>
            </a:pPr>
            <a:endParaRPr lang="en-US" sz="3500" dirty="0" smtClean="0">
              <a:solidFill>
                <a:srgbClr val="FFFF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500" dirty="0" smtClean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500" dirty="0" smtClean="0">
              <a:solidFill>
                <a:srgbClr val="FFFF00"/>
              </a:solidFill>
            </a:endParaRPr>
          </a:p>
          <a:p>
            <a:pPr lvl="1"/>
            <a:endParaRPr lang="en-US" sz="3500" dirty="0" smtClean="0">
              <a:solidFill>
                <a:srgbClr val="FFFF00"/>
              </a:solidFill>
            </a:endParaRPr>
          </a:p>
          <a:p>
            <a:endParaRPr lang="en-US" sz="3500" dirty="0" smtClean="0">
              <a:solidFill>
                <a:srgbClr val="FFFF00"/>
              </a:solidFill>
            </a:endParaRPr>
          </a:p>
          <a:p>
            <a:endParaRPr lang="en-US" sz="3500" dirty="0" smtClean="0">
              <a:solidFill>
                <a:srgbClr val="FFFF00"/>
              </a:solidFill>
            </a:endParaRPr>
          </a:p>
          <a:p>
            <a:endParaRPr lang="en-US" sz="35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9903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97830" y="437218"/>
            <a:ext cx="730860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smtClean="0">
                <a:solidFill>
                  <a:srgbClr val="FFFF00"/>
                </a:solidFill>
              </a:rPr>
              <a:t>NW Ridge Forecasting (2/2)</a:t>
            </a:r>
            <a:endParaRPr lang="en-US" sz="50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5826" y="1866839"/>
            <a:ext cx="10442731" cy="93256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Somewhat more crudely done because resolution is much less.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Tools: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Long range: </a:t>
            </a:r>
            <a:r>
              <a:rPr lang="en-US" sz="3000" dirty="0" err="1" smtClean="0">
                <a:solidFill>
                  <a:srgbClr val="FFFF00"/>
                </a:solidFill>
              </a:rPr>
              <a:t>Windmapper</a:t>
            </a:r>
            <a:r>
              <a:rPr lang="en-US" sz="3000" dirty="0" smtClean="0">
                <a:solidFill>
                  <a:srgbClr val="FFFF00"/>
                </a:solidFill>
              </a:rPr>
              <a:t>. (Others use </a:t>
            </a:r>
            <a:r>
              <a:rPr lang="en-US" sz="3000" dirty="0" err="1" smtClean="0">
                <a:solidFill>
                  <a:srgbClr val="FFFF00"/>
                </a:solidFill>
              </a:rPr>
              <a:t>WindyTY</a:t>
            </a:r>
            <a:r>
              <a:rPr lang="en-US" sz="3000" dirty="0" smtClean="0">
                <a:solidFill>
                  <a:srgbClr val="FFFF00"/>
                </a:solidFill>
              </a:rPr>
              <a:t>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High or low pressure dominated system?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Wind speed/direction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Shorter range: </a:t>
            </a:r>
            <a:r>
              <a:rPr lang="en-US" sz="3000" dirty="0" err="1" smtClean="0">
                <a:solidFill>
                  <a:srgbClr val="FFFF00"/>
                </a:solidFill>
              </a:rPr>
              <a:t>Usairnet</a:t>
            </a:r>
            <a:endParaRPr lang="en-US" sz="3000" dirty="0" smtClean="0">
              <a:solidFill>
                <a:srgbClr val="FFFF00"/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 err="1" smtClean="0">
                <a:solidFill>
                  <a:srgbClr val="FFFF00"/>
                </a:solidFill>
              </a:rPr>
              <a:t>Blipmap</a:t>
            </a:r>
            <a:endParaRPr lang="en-US" sz="3000" dirty="0" smtClean="0">
              <a:solidFill>
                <a:srgbClr val="FFFF00"/>
              </a:solidFill>
            </a:endParaRP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Looking for 4000ft+ for transitions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Homogeneity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Where does system end?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endParaRPr lang="en-US" sz="3000" dirty="0" smtClean="0">
              <a:solidFill>
                <a:srgbClr val="FFFF00"/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3000" dirty="0" smtClean="0">
              <a:solidFill>
                <a:srgbClr val="FFFF00"/>
              </a:solidFill>
            </a:endParaRPr>
          </a:p>
          <a:p>
            <a:pPr marL="1371600" lvl="2" indent="-457200">
              <a:buFont typeface="Arial" panose="020B0604020202020204" pitchFamily="34" charset="0"/>
              <a:buChar char="•"/>
            </a:pPr>
            <a:endParaRPr lang="en-US" sz="3000" dirty="0" smtClean="0">
              <a:solidFill>
                <a:srgbClr val="FFFF00"/>
              </a:solidFill>
            </a:endParaRPr>
          </a:p>
          <a:p>
            <a:pPr marL="1371600" lvl="2" indent="-457200">
              <a:buFont typeface="Arial" panose="020B0604020202020204" pitchFamily="34" charset="0"/>
              <a:buChar char="•"/>
            </a:pPr>
            <a:endParaRPr lang="en-US" sz="3000" dirty="0" smtClean="0">
              <a:solidFill>
                <a:srgbClr val="FFFF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 smtClean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000" dirty="0" smtClean="0">
              <a:solidFill>
                <a:srgbClr val="FFFF00"/>
              </a:solidFill>
            </a:endParaRPr>
          </a:p>
          <a:p>
            <a:pPr lvl="1"/>
            <a:endParaRPr lang="en-US" sz="3000" dirty="0" smtClean="0">
              <a:solidFill>
                <a:srgbClr val="FFFF00"/>
              </a:solidFill>
            </a:endParaRPr>
          </a:p>
          <a:p>
            <a:endParaRPr lang="en-US" sz="3000" dirty="0" smtClean="0">
              <a:solidFill>
                <a:srgbClr val="FFFF00"/>
              </a:solidFill>
            </a:endParaRPr>
          </a:p>
          <a:p>
            <a:endParaRPr lang="en-US" sz="3000" dirty="0" smtClean="0">
              <a:solidFill>
                <a:srgbClr val="FFFF00"/>
              </a:solidFill>
            </a:endParaRPr>
          </a:p>
          <a:p>
            <a:endParaRPr lang="en-US" sz="3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1770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789" y="614362"/>
            <a:ext cx="5629275" cy="562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256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97830" y="437218"/>
            <a:ext cx="693189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smtClean="0">
                <a:solidFill>
                  <a:srgbClr val="FFFF00"/>
                </a:solidFill>
              </a:rPr>
              <a:t>SE Ridge Forecasting (1/2)</a:t>
            </a:r>
            <a:endParaRPr lang="en-US" sz="50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6918" y="2316163"/>
            <a:ext cx="11558164" cy="7478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SE Days are very finicky! Don’t trust forecasts more than 48 hours out.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The big questions are: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Where is the rain going to be?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Wind Direction/Wind Speed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Cloudbase/ Height of overcast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Thermals to make jump at pinnacle?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endParaRPr lang="en-US" sz="3000" dirty="0" smtClean="0">
              <a:solidFill>
                <a:srgbClr val="FFFF00"/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3000" dirty="0" smtClean="0">
              <a:solidFill>
                <a:srgbClr val="FFFF00"/>
              </a:solidFill>
            </a:endParaRPr>
          </a:p>
          <a:p>
            <a:pPr marL="1371600" lvl="2" indent="-457200">
              <a:buFont typeface="Arial" panose="020B0604020202020204" pitchFamily="34" charset="0"/>
              <a:buChar char="•"/>
            </a:pPr>
            <a:endParaRPr lang="en-US" sz="3000" dirty="0" smtClean="0">
              <a:solidFill>
                <a:srgbClr val="FFFF00"/>
              </a:solidFill>
            </a:endParaRPr>
          </a:p>
          <a:p>
            <a:pPr marL="1371600" lvl="2" indent="-457200">
              <a:buFont typeface="Arial" panose="020B0604020202020204" pitchFamily="34" charset="0"/>
              <a:buChar char="•"/>
            </a:pPr>
            <a:endParaRPr lang="en-US" sz="3000" dirty="0" smtClean="0">
              <a:solidFill>
                <a:srgbClr val="FFFF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 smtClean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000" dirty="0" smtClean="0">
              <a:solidFill>
                <a:srgbClr val="FFFF00"/>
              </a:solidFill>
            </a:endParaRPr>
          </a:p>
          <a:p>
            <a:pPr lvl="1"/>
            <a:endParaRPr lang="en-US" sz="3000" dirty="0" smtClean="0">
              <a:solidFill>
                <a:srgbClr val="FFFF00"/>
              </a:solidFill>
            </a:endParaRPr>
          </a:p>
          <a:p>
            <a:endParaRPr lang="en-US" sz="3000" dirty="0" smtClean="0">
              <a:solidFill>
                <a:srgbClr val="FFFF00"/>
              </a:solidFill>
            </a:endParaRPr>
          </a:p>
          <a:p>
            <a:endParaRPr lang="en-US" sz="3000" dirty="0" smtClean="0">
              <a:solidFill>
                <a:srgbClr val="FFFF00"/>
              </a:solidFill>
            </a:endParaRPr>
          </a:p>
          <a:p>
            <a:endParaRPr lang="en-US" sz="3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3776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97830" y="437218"/>
            <a:ext cx="693189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smtClean="0">
                <a:solidFill>
                  <a:srgbClr val="FFFF00"/>
                </a:solidFill>
              </a:rPr>
              <a:t>SE Ridge Forecasting (2/2)</a:t>
            </a:r>
            <a:endParaRPr lang="en-US" sz="50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978633"/>
            <a:ext cx="11287321" cy="8402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sz="3000" dirty="0" smtClean="0">
                <a:solidFill>
                  <a:srgbClr val="FFFF00"/>
                </a:solidFill>
              </a:rPr>
              <a:t>“Back-end </a:t>
            </a:r>
            <a:r>
              <a:rPr lang="en-US" sz="3000" dirty="0">
                <a:solidFill>
                  <a:srgbClr val="FFFF00"/>
                </a:solidFill>
              </a:rPr>
              <a:t>of High pressure </a:t>
            </a:r>
            <a:r>
              <a:rPr lang="en-US" sz="3000" dirty="0" smtClean="0">
                <a:solidFill>
                  <a:srgbClr val="FFFF00"/>
                </a:solidFill>
              </a:rPr>
              <a:t>SE”  </a:t>
            </a:r>
          </a:p>
          <a:p>
            <a:pPr lvl="0"/>
            <a:r>
              <a:rPr lang="en-US" sz="3000" dirty="0">
                <a:solidFill>
                  <a:srgbClr val="FFFF00"/>
                </a:solidFill>
              </a:rPr>
              <a:t>	</a:t>
            </a:r>
            <a:r>
              <a:rPr lang="en-US" sz="3000" dirty="0" smtClean="0">
                <a:solidFill>
                  <a:srgbClr val="FFFF00"/>
                </a:solidFill>
              </a:rPr>
              <a:t>Little wind, sunny, kicks on at the end of day. Generally very local.</a:t>
            </a:r>
          </a:p>
          <a:p>
            <a:pPr lvl="0"/>
            <a:r>
              <a:rPr lang="en-US" sz="3000" dirty="0" smtClean="0">
                <a:solidFill>
                  <a:srgbClr val="FFFF00"/>
                </a:solidFill>
              </a:rPr>
              <a:t>	Usually </a:t>
            </a:r>
            <a:r>
              <a:rPr lang="en-US" sz="3000" dirty="0">
                <a:solidFill>
                  <a:srgbClr val="FFFF00"/>
                </a:solidFill>
              </a:rPr>
              <a:t>gets a little stronger at the end of the day. </a:t>
            </a:r>
            <a:endParaRPr lang="en-US" sz="3000" dirty="0" smtClean="0">
              <a:solidFill>
                <a:srgbClr val="FFFF00"/>
              </a:solidFill>
            </a:endParaRPr>
          </a:p>
          <a:p>
            <a:pPr lvl="0"/>
            <a:r>
              <a:rPr lang="en-US" sz="3000" dirty="0">
                <a:solidFill>
                  <a:srgbClr val="FFFF00"/>
                </a:solidFill>
              </a:rPr>
              <a:t>	</a:t>
            </a:r>
            <a:r>
              <a:rPr lang="en-US" sz="3000" dirty="0" smtClean="0">
                <a:solidFill>
                  <a:srgbClr val="FFFF00"/>
                </a:solidFill>
              </a:rPr>
              <a:t>Usually less </a:t>
            </a:r>
            <a:r>
              <a:rPr lang="en-US" sz="3000" dirty="0">
                <a:solidFill>
                  <a:srgbClr val="FFFF00"/>
                </a:solidFill>
              </a:rPr>
              <a:t>than 10 knots at ridge top</a:t>
            </a:r>
            <a:r>
              <a:rPr lang="en-US" sz="3000" dirty="0" smtClean="0">
                <a:solidFill>
                  <a:srgbClr val="FFFF00"/>
                </a:solidFill>
              </a:rPr>
              <a:t>..</a:t>
            </a:r>
            <a:endParaRPr lang="en-US" sz="3000" dirty="0">
              <a:solidFill>
                <a:srgbClr val="FFFF00"/>
              </a:solidFill>
            </a:endParaRPr>
          </a:p>
          <a:p>
            <a:pPr lvl="0"/>
            <a:r>
              <a:rPr lang="en-US" sz="3000" dirty="0" smtClean="0">
                <a:solidFill>
                  <a:srgbClr val="FFFF00"/>
                </a:solidFill>
              </a:rPr>
              <a:t>2. “Classic </a:t>
            </a:r>
            <a:r>
              <a:rPr lang="en-US" sz="3000" dirty="0">
                <a:solidFill>
                  <a:srgbClr val="FFFF00"/>
                </a:solidFill>
              </a:rPr>
              <a:t>SE” – </a:t>
            </a:r>
            <a:endParaRPr lang="en-US" sz="3000" dirty="0" smtClean="0">
              <a:solidFill>
                <a:srgbClr val="FFFF00"/>
              </a:solidFill>
            </a:endParaRPr>
          </a:p>
          <a:p>
            <a:pPr lvl="0"/>
            <a:r>
              <a:rPr lang="en-US" sz="3000" dirty="0">
                <a:solidFill>
                  <a:srgbClr val="FFFF00"/>
                </a:solidFill>
              </a:rPr>
              <a:t>	</a:t>
            </a:r>
            <a:r>
              <a:rPr lang="en-US" sz="3000" dirty="0" smtClean="0">
                <a:solidFill>
                  <a:srgbClr val="FFFF00"/>
                </a:solidFill>
              </a:rPr>
              <a:t>Wind </a:t>
            </a:r>
            <a:r>
              <a:rPr lang="en-US" sz="3000" dirty="0">
                <a:solidFill>
                  <a:srgbClr val="FFFF00"/>
                </a:solidFill>
              </a:rPr>
              <a:t>coming off of ocean 120-150 degrees. </a:t>
            </a:r>
            <a:endParaRPr lang="en-US" sz="3000" dirty="0" smtClean="0">
              <a:solidFill>
                <a:srgbClr val="FFFF00"/>
              </a:solidFill>
            </a:endParaRPr>
          </a:p>
          <a:p>
            <a:pPr lvl="0"/>
            <a:r>
              <a:rPr lang="en-US" sz="3000" dirty="0">
                <a:solidFill>
                  <a:srgbClr val="FFFF00"/>
                </a:solidFill>
              </a:rPr>
              <a:t>	</a:t>
            </a:r>
            <a:r>
              <a:rPr lang="en-US" sz="3000" dirty="0" smtClean="0">
                <a:solidFill>
                  <a:srgbClr val="FFFF00"/>
                </a:solidFill>
              </a:rPr>
              <a:t>High </a:t>
            </a:r>
            <a:r>
              <a:rPr lang="en-US" sz="3000" dirty="0">
                <a:solidFill>
                  <a:srgbClr val="FFFF00"/>
                </a:solidFill>
              </a:rPr>
              <a:t>threat of rain, overcast. Usually no thermals. </a:t>
            </a:r>
            <a:endParaRPr lang="en-US" sz="3000" dirty="0" smtClean="0">
              <a:solidFill>
                <a:srgbClr val="FFFF00"/>
              </a:solidFill>
            </a:endParaRPr>
          </a:p>
          <a:p>
            <a:pPr lvl="0"/>
            <a:r>
              <a:rPr lang="en-US" sz="3000" dirty="0">
                <a:solidFill>
                  <a:srgbClr val="FFFF00"/>
                </a:solidFill>
              </a:rPr>
              <a:t>	</a:t>
            </a:r>
            <a:r>
              <a:rPr lang="en-US" sz="3000" dirty="0" smtClean="0">
                <a:solidFill>
                  <a:srgbClr val="FFFF00"/>
                </a:solidFill>
              </a:rPr>
              <a:t>On </a:t>
            </a:r>
            <a:r>
              <a:rPr lang="en-US" sz="3000" dirty="0">
                <a:solidFill>
                  <a:srgbClr val="FFFF00"/>
                </a:solidFill>
              </a:rPr>
              <a:t>the property </a:t>
            </a:r>
            <a:r>
              <a:rPr lang="en-US" sz="3000" dirty="0" smtClean="0">
                <a:solidFill>
                  <a:srgbClr val="FFFF00"/>
                </a:solidFill>
              </a:rPr>
              <a:t>days.</a:t>
            </a:r>
          </a:p>
          <a:p>
            <a:pPr lvl="0"/>
            <a:r>
              <a:rPr lang="en-US" sz="3000" dirty="0" smtClean="0">
                <a:solidFill>
                  <a:srgbClr val="FFFF00"/>
                </a:solidFill>
              </a:rPr>
              <a:t>	The </a:t>
            </a:r>
            <a:r>
              <a:rPr lang="en-US" sz="3000" dirty="0">
                <a:solidFill>
                  <a:srgbClr val="FFFF00"/>
                </a:solidFill>
              </a:rPr>
              <a:t>more Easterly it is, the closer the wall of rain will be</a:t>
            </a:r>
            <a:r>
              <a:rPr lang="en-US" sz="3000" dirty="0" smtClean="0">
                <a:solidFill>
                  <a:srgbClr val="FFFF00"/>
                </a:solidFill>
              </a:rPr>
              <a:t>.</a:t>
            </a:r>
          </a:p>
          <a:p>
            <a:pPr lvl="0"/>
            <a:r>
              <a:rPr lang="en-US" sz="3000" dirty="0">
                <a:solidFill>
                  <a:srgbClr val="FFFF00"/>
                </a:solidFill>
              </a:rPr>
              <a:t>	</a:t>
            </a:r>
            <a:r>
              <a:rPr lang="en-US" sz="3000" dirty="0" smtClean="0">
                <a:solidFill>
                  <a:srgbClr val="FFFF00"/>
                </a:solidFill>
              </a:rPr>
              <a:t>“</a:t>
            </a:r>
            <a:r>
              <a:rPr lang="en-US" sz="3000" dirty="0" err="1" smtClean="0">
                <a:solidFill>
                  <a:srgbClr val="FFFF00"/>
                </a:solidFill>
              </a:rPr>
              <a:t>Hawkable</a:t>
            </a:r>
            <a:r>
              <a:rPr lang="en-US" sz="3000" dirty="0" smtClean="0">
                <a:solidFill>
                  <a:srgbClr val="FFFF00"/>
                </a:solidFill>
              </a:rPr>
              <a:t>”</a:t>
            </a:r>
            <a:endParaRPr lang="en-US" sz="3000" dirty="0">
              <a:solidFill>
                <a:srgbClr val="FFFF00"/>
              </a:solidFill>
            </a:endParaRPr>
          </a:p>
          <a:p>
            <a:pPr lvl="2"/>
            <a:endParaRPr lang="en-US" sz="3000" dirty="0" smtClean="0">
              <a:solidFill>
                <a:srgbClr val="FFFF00"/>
              </a:solidFill>
            </a:endParaRPr>
          </a:p>
          <a:p>
            <a:pPr marL="1371600" lvl="2" indent="-457200">
              <a:buFont typeface="Arial" panose="020B0604020202020204" pitchFamily="34" charset="0"/>
              <a:buChar char="•"/>
            </a:pPr>
            <a:endParaRPr lang="en-US" sz="3000" dirty="0" smtClean="0">
              <a:solidFill>
                <a:srgbClr val="FFFF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 smtClean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000" dirty="0" smtClean="0">
              <a:solidFill>
                <a:srgbClr val="FFFF00"/>
              </a:solidFill>
            </a:endParaRPr>
          </a:p>
          <a:p>
            <a:pPr lvl="1"/>
            <a:endParaRPr lang="en-US" sz="3000" dirty="0" smtClean="0">
              <a:solidFill>
                <a:srgbClr val="FFFF00"/>
              </a:solidFill>
            </a:endParaRPr>
          </a:p>
          <a:p>
            <a:endParaRPr lang="en-US" sz="3000" dirty="0" smtClean="0">
              <a:solidFill>
                <a:srgbClr val="FFFF00"/>
              </a:solidFill>
            </a:endParaRPr>
          </a:p>
          <a:p>
            <a:endParaRPr lang="en-US" sz="3000" dirty="0" smtClean="0">
              <a:solidFill>
                <a:srgbClr val="FFFF00"/>
              </a:solidFill>
            </a:endParaRPr>
          </a:p>
          <a:p>
            <a:endParaRPr lang="en-US" sz="3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2931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97830" y="437218"/>
            <a:ext cx="693189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smtClean="0">
                <a:solidFill>
                  <a:srgbClr val="FFFF00"/>
                </a:solidFill>
              </a:rPr>
              <a:t>SE Ridge Forecasting (2/2)</a:t>
            </a:r>
            <a:endParaRPr lang="en-US" sz="50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736210"/>
            <a:ext cx="9924255" cy="88639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3000" dirty="0" smtClean="0">
                <a:solidFill>
                  <a:srgbClr val="FFFF00"/>
                </a:solidFill>
              </a:rPr>
              <a:t>3. </a:t>
            </a:r>
            <a:r>
              <a:rPr lang="en-US" sz="3000" dirty="0">
                <a:solidFill>
                  <a:srgbClr val="FFFF00"/>
                </a:solidFill>
              </a:rPr>
              <a:t>Continental SE- SW flow that is bent to 160 degrees or so. </a:t>
            </a:r>
            <a:endParaRPr lang="en-US" sz="3000" dirty="0" smtClean="0">
              <a:solidFill>
                <a:srgbClr val="FFFF00"/>
              </a:solidFill>
            </a:endParaRPr>
          </a:p>
          <a:p>
            <a:pPr lvl="0"/>
            <a:r>
              <a:rPr lang="en-US" sz="3000" dirty="0">
                <a:solidFill>
                  <a:srgbClr val="FFFF00"/>
                </a:solidFill>
              </a:rPr>
              <a:t>	</a:t>
            </a:r>
            <a:r>
              <a:rPr lang="en-US" sz="3000" dirty="0" smtClean="0">
                <a:solidFill>
                  <a:srgbClr val="FFFF00"/>
                </a:solidFill>
              </a:rPr>
              <a:t>Can </a:t>
            </a:r>
            <a:r>
              <a:rPr lang="en-US" sz="3000" dirty="0">
                <a:solidFill>
                  <a:srgbClr val="FFFF00"/>
                </a:solidFill>
              </a:rPr>
              <a:t>be sunny, really awesome days. </a:t>
            </a:r>
            <a:endParaRPr lang="en-US" sz="3000" dirty="0" smtClean="0">
              <a:solidFill>
                <a:srgbClr val="FFFF00"/>
              </a:solidFill>
            </a:endParaRPr>
          </a:p>
          <a:p>
            <a:pPr lvl="0"/>
            <a:r>
              <a:rPr lang="en-US" sz="3000" dirty="0" smtClean="0">
                <a:solidFill>
                  <a:srgbClr val="FFFF00"/>
                </a:solidFill>
              </a:rPr>
              <a:t>	These </a:t>
            </a:r>
            <a:r>
              <a:rPr lang="en-US" sz="3000" dirty="0">
                <a:solidFill>
                  <a:srgbClr val="FFFF00"/>
                </a:solidFill>
              </a:rPr>
              <a:t>are somewhat more stable in forecasting. </a:t>
            </a:r>
            <a:endParaRPr lang="en-US" sz="3000" dirty="0" smtClean="0">
              <a:solidFill>
                <a:srgbClr val="FFFF00"/>
              </a:solidFill>
            </a:endParaRPr>
          </a:p>
          <a:p>
            <a:pPr lvl="0"/>
            <a:r>
              <a:rPr lang="en-US" sz="3000" dirty="0" smtClean="0">
                <a:solidFill>
                  <a:srgbClr val="FFFF00"/>
                </a:solidFill>
              </a:rPr>
              <a:t>	Very </a:t>
            </a:r>
            <a:r>
              <a:rPr lang="en-US" sz="3000" dirty="0">
                <a:solidFill>
                  <a:srgbClr val="FFFF00"/>
                </a:solidFill>
              </a:rPr>
              <a:t>small window for the sweet spot. Generally no rain</a:t>
            </a:r>
            <a:r>
              <a:rPr lang="en-US" sz="3000" dirty="0" smtClean="0">
                <a:solidFill>
                  <a:srgbClr val="FFFF00"/>
                </a:solidFill>
              </a:rPr>
              <a:t>.</a:t>
            </a:r>
          </a:p>
          <a:p>
            <a:pPr lvl="0"/>
            <a:r>
              <a:rPr lang="en-US" sz="3000" dirty="0">
                <a:solidFill>
                  <a:srgbClr val="FFFF00"/>
                </a:solidFill>
              </a:rPr>
              <a:t>	</a:t>
            </a:r>
            <a:r>
              <a:rPr lang="en-US" sz="3000" dirty="0" smtClean="0">
                <a:solidFill>
                  <a:srgbClr val="FFFF00"/>
                </a:solidFill>
              </a:rPr>
              <a:t>Could go to the Tunnels/Beyond	</a:t>
            </a:r>
            <a:endParaRPr lang="en-US" sz="3000" dirty="0">
              <a:solidFill>
                <a:srgbClr val="FFFF00"/>
              </a:solidFill>
            </a:endParaRPr>
          </a:p>
          <a:p>
            <a:pPr lvl="0"/>
            <a:r>
              <a:rPr lang="en-US" sz="3000" dirty="0" smtClean="0">
                <a:solidFill>
                  <a:srgbClr val="FFFF00"/>
                </a:solidFill>
              </a:rPr>
              <a:t>4. “Sazhin </a:t>
            </a:r>
            <a:r>
              <a:rPr lang="en-US" sz="3000" dirty="0">
                <a:solidFill>
                  <a:srgbClr val="FFFF00"/>
                </a:solidFill>
              </a:rPr>
              <a:t>SE”. </a:t>
            </a:r>
            <a:endParaRPr lang="en-US" sz="3000" dirty="0" smtClean="0">
              <a:solidFill>
                <a:srgbClr val="FFFF00"/>
              </a:solidFill>
            </a:endParaRPr>
          </a:p>
          <a:p>
            <a:pPr lvl="0"/>
            <a:r>
              <a:rPr lang="en-US" sz="3000" dirty="0" smtClean="0">
                <a:solidFill>
                  <a:srgbClr val="FFFF00"/>
                </a:solidFill>
              </a:rPr>
              <a:t>	These </a:t>
            </a:r>
            <a:r>
              <a:rPr lang="en-US" sz="3000" dirty="0">
                <a:solidFill>
                  <a:srgbClr val="FFFF00"/>
                </a:solidFill>
              </a:rPr>
              <a:t>days have wind that goes beyond 180 degrees. </a:t>
            </a:r>
            <a:endParaRPr lang="en-US" sz="3000" dirty="0" smtClean="0">
              <a:solidFill>
                <a:srgbClr val="FFFF00"/>
              </a:solidFill>
            </a:endParaRPr>
          </a:p>
          <a:p>
            <a:pPr lvl="0"/>
            <a:r>
              <a:rPr lang="en-US" sz="3000" dirty="0" smtClean="0">
                <a:solidFill>
                  <a:srgbClr val="FFFF00"/>
                </a:solidFill>
              </a:rPr>
              <a:t>	The </a:t>
            </a:r>
            <a:r>
              <a:rPr lang="en-US" sz="3000" dirty="0">
                <a:solidFill>
                  <a:srgbClr val="FFFF00"/>
                </a:solidFill>
              </a:rPr>
              <a:t>wind is usually weak or dead at </a:t>
            </a:r>
            <a:r>
              <a:rPr lang="en-US" sz="3000" dirty="0" smtClean="0">
                <a:solidFill>
                  <a:srgbClr val="FFFF00"/>
                </a:solidFill>
              </a:rPr>
              <a:t>Blairstown</a:t>
            </a:r>
          </a:p>
          <a:p>
            <a:pPr lvl="1"/>
            <a:r>
              <a:rPr lang="en-US" sz="3000" dirty="0" smtClean="0">
                <a:solidFill>
                  <a:srgbClr val="FFFF00"/>
                </a:solidFill>
              </a:rPr>
              <a:t>	Wind gets stronger </a:t>
            </a:r>
            <a:r>
              <a:rPr lang="en-US" sz="3000" dirty="0">
                <a:solidFill>
                  <a:srgbClr val="FFFF00"/>
                </a:solidFill>
              </a:rPr>
              <a:t>SW, </a:t>
            </a:r>
            <a:r>
              <a:rPr lang="en-US" sz="3000" dirty="0" smtClean="0">
                <a:solidFill>
                  <a:srgbClr val="FFFF00"/>
                </a:solidFill>
              </a:rPr>
              <a:t>peaking at Harrisburg.</a:t>
            </a:r>
          </a:p>
          <a:p>
            <a:pPr lvl="0"/>
            <a:r>
              <a:rPr lang="en-US" sz="3000" dirty="0" smtClean="0">
                <a:solidFill>
                  <a:srgbClr val="FFFF00"/>
                </a:solidFill>
              </a:rPr>
              <a:t> 	No </a:t>
            </a:r>
            <a:r>
              <a:rPr lang="en-US" sz="3000" dirty="0">
                <a:solidFill>
                  <a:srgbClr val="FFFF00"/>
                </a:solidFill>
              </a:rPr>
              <a:t>rain and </a:t>
            </a:r>
            <a:r>
              <a:rPr lang="en-US" sz="3000" dirty="0" smtClean="0">
                <a:solidFill>
                  <a:srgbClr val="FFFF00"/>
                </a:solidFill>
              </a:rPr>
              <a:t>consistent thermals</a:t>
            </a:r>
          </a:p>
          <a:p>
            <a:pPr lvl="0"/>
            <a:r>
              <a:rPr lang="en-US" sz="3000" dirty="0">
                <a:solidFill>
                  <a:srgbClr val="FFFF00"/>
                </a:solidFill>
              </a:rPr>
              <a:t>	</a:t>
            </a:r>
            <a:r>
              <a:rPr lang="en-US" sz="3000" dirty="0" smtClean="0">
                <a:solidFill>
                  <a:srgbClr val="FFFF00"/>
                </a:solidFill>
              </a:rPr>
              <a:t>Limited by wind direction after Doubling Gap</a:t>
            </a:r>
            <a:endParaRPr lang="en-US" sz="3000" dirty="0">
              <a:solidFill>
                <a:srgbClr val="FFFF00"/>
              </a:solidFill>
            </a:endParaRPr>
          </a:p>
          <a:p>
            <a:pPr lvl="0"/>
            <a:endParaRPr lang="en-US" sz="3000" dirty="0" smtClean="0">
              <a:solidFill>
                <a:srgbClr val="FFFF00"/>
              </a:solidFill>
            </a:endParaRPr>
          </a:p>
          <a:p>
            <a:pPr marL="1371600" lvl="2" indent="-457200">
              <a:buFont typeface="Arial" panose="020B0604020202020204" pitchFamily="34" charset="0"/>
              <a:buChar char="•"/>
            </a:pPr>
            <a:endParaRPr lang="en-US" sz="3000" dirty="0" smtClean="0">
              <a:solidFill>
                <a:srgbClr val="FFFF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 smtClean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000" dirty="0" smtClean="0">
              <a:solidFill>
                <a:srgbClr val="FFFF00"/>
              </a:solidFill>
            </a:endParaRPr>
          </a:p>
          <a:p>
            <a:pPr lvl="1"/>
            <a:endParaRPr lang="en-US" sz="3000" dirty="0" smtClean="0">
              <a:solidFill>
                <a:srgbClr val="FFFF00"/>
              </a:solidFill>
            </a:endParaRPr>
          </a:p>
          <a:p>
            <a:endParaRPr lang="en-US" sz="3000" dirty="0" smtClean="0">
              <a:solidFill>
                <a:srgbClr val="FFFF00"/>
              </a:solidFill>
            </a:endParaRPr>
          </a:p>
          <a:p>
            <a:endParaRPr lang="en-US" sz="3000" dirty="0" smtClean="0">
              <a:solidFill>
                <a:srgbClr val="FFFF00"/>
              </a:solidFill>
            </a:endParaRPr>
          </a:p>
          <a:p>
            <a:endParaRPr lang="en-US" sz="3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0018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12230" y="443884"/>
            <a:ext cx="475162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smtClean="0">
                <a:solidFill>
                  <a:srgbClr val="FFFF00"/>
                </a:solidFill>
              </a:rPr>
              <a:t>Wave Forecasting</a:t>
            </a:r>
            <a:endParaRPr lang="en-US" sz="50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4880" y="1984137"/>
            <a:ext cx="10151112" cy="97872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Review the “Soaring Blairstown wave” doc in the files section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Things ware looking for: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Wind Direction- </a:t>
            </a:r>
            <a:r>
              <a:rPr lang="en-US" sz="3000" dirty="0" smtClean="0">
                <a:solidFill>
                  <a:srgbClr val="FFFF00"/>
                </a:solidFill>
              </a:rPr>
              <a:t>280 </a:t>
            </a:r>
            <a:r>
              <a:rPr lang="en-US" sz="3000" dirty="0" smtClean="0">
                <a:solidFill>
                  <a:srgbClr val="FFFF00"/>
                </a:solidFill>
              </a:rPr>
              <a:t>degrees to 360 </a:t>
            </a:r>
            <a:r>
              <a:rPr lang="en-US" sz="3000" dirty="0" smtClean="0">
                <a:solidFill>
                  <a:srgbClr val="FFFF00"/>
                </a:solidFill>
              </a:rPr>
              <a:t>degrees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(Sweet spot is probably around 280-300)</a:t>
            </a:r>
            <a:endParaRPr lang="en-US" sz="3000" dirty="0" smtClean="0">
              <a:solidFill>
                <a:srgbClr val="FFFF00"/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15-20 knots at hydraulic jump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Wind Gradient with altitude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Stability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Moisture: </a:t>
            </a:r>
            <a:r>
              <a:rPr lang="en-US" sz="3000" dirty="0" err="1" smtClean="0">
                <a:solidFill>
                  <a:srgbClr val="FFFF00"/>
                </a:solidFill>
              </a:rPr>
              <a:t>Lennies</a:t>
            </a:r>
            <a:r>
              <a:rPr lang="en-US" sz="3000" dirty="0" smtClean="0">
                <a:solidFill>
                  <a:srgbClr val="FFFF00"/>
                </a:solidFill>
              </a:rPr>
              <a:t>? Foehn gaps?</a:t>
            </a:r>
            <a:endParaRPr lang="en-US" sz="3000" dirty="0" smtClean="0">
              <a:solidFill>
                <a:srgbClr val="FFFF00"/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We can find these things on a forecast sounding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FFFF00"/>
                </a:solidFill>
              </a:rPr>
              <a:t>Wave forecasting beyond dawn is a complete crapshoot</a:t>
            </a:r>
          </a:p>
          <a:p>
            <a:pPr lvl="1"/>
            <a:endParaRPr lang="en-US" sz="3000" dirty="0" smtClean="0">
              <a:solidFill>
                <a:srgbClr val="FFFF00"/>
              </a:solidFill>
            </a:endParaRPr>
          </a:p>
          <a:p>
            <a:pPr marL="1371600" lvl="2" indent="-457200">
              <a:buFont typeface="Arial" panose="020B0604020202020204" pitchFamily="34" charset="0"/>
              <a:buChar char="•"/>
            </a:pPr>
            <a:endParaRPr lang="en-US" sz="3000" dirty="0" smtClean="0">
              <a:solidFill>
                <a:srgbClr val="FFFF00"/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3000" dirty="0" smtClean="0">
              <a:solidFill>
                <a:srgbClr val="FFFF00"/>
              </a:solidFill>
            </a:endParaRPr>
          </a:p>
          <a:p>
            <a:pPr marL="1371600" lvl="2" indent="-457200">
              <a:buFont typeface="Arial" panose="020B0604020202020204" pitchFamily="34" charset="0"/>
              <a:buChar char="•"/>
            </a:pPr>
            <a:endParaRPr lang="en-US" sz="3000" dirty="0" smtClean="0">
              <a:solidFill>
                <a:srgbClr val="FFFF00"/>
              </a:solidFill>
            </a:endParaRPr>
          </a:p>
          <a:p>
            <a:pPr marL="1371600" lvl="2" indent="-457200">
              <a:buFont typeface="Arial" panose="020B0604020202020204" pitchFamily="34" charset="0"/>
              <a:buChar char="•"/>
            </a:pPr>
            <a:endParaRPr lang="en-US" sz="3000" dirty="0" smtClean="0">
              <a:solidFill>
                <a:srgbClr val="FFFF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 smtClean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000" dirty="0" smtClean="0">
              <a:solidFill>
                <a:srgbClr val="FFFF00"/>
              </a:solidFill>
            </a:endParaRPr>
          </a:p>
          <a:p>
            <a:pPr lvl="1"/>
            <a:endParaRPr lang="en-US" sz="3000" dirty="0" smtClean="0">
              <a:solidFill>
                <a:srgbClr val="FFFF00"/>
              </a:solidFill>
            </a:endParaRPr>
          </a:p>
          <a:p>
            <a:endParaRPr lang="en-US" sz="3000" dirty="0" smtClean="0">
              <a:solidFill>
                <a:srgbClr val="FFFF00"/>
              </a:solidFill>
            </a:endParaRPr>
          </a:p>
          <a:p>
            <a:endParaRPr lang="en-US" sz="3000" dirty="0" smtClean="0">
              <a:solidFill>
                <a:srgbClr val="FFFF00"/>
              </a:solidFill>
            </a:endParaRPr>
          </a:p>
          <a:p>
            <a:endParaRPr lang="en-US" sz="3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503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335" y="319458"/>
            <a:ext cx="7255101" cy="58695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45264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Useful links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914400" lvl="1" indent="-457200"/>
            <a:r>
              <a:rPr lang="en-US" sz="3000" dirty="0" err="1" smtClean="0">
                <a:hlinkClick r:id="rId2"/>
              </a:rPr>
              <a:t>Windmapper</a:t>
            </a:r>
            <a:endParaRPr lang="en-US" sz="3000" dirty="0" smtClean="0"/>
          </a:p>
          <a:p>
            <a:pPr marL="914400" lvl="1" indent="-457200"/>
            <a:r>
              <a:rPr lang="en-US" sz="3000" dirty="0" err="1" smtClean="0">
                <a:hlinkClick r:id="rId3"/>
              </a:rPr>
              <a:t>Usairnet</a:t>
            </a:r>
            <a:r>
              <a:rPr lang="en-US" sz="3000" dirty="0" smtClean="0"/>
              <a:t>- Allentown/Mount Pocono etc.</a:t>
            </a:r>
          </a:p>
          <a:p>
            <a:pPr marL="914400" lvl="1" indent="-457200"/>
            <a:r>
              <a:rPr lang="en-US" sz="3000" dirty="0" err="1" smtClean="0">
                <a:hlinkClick r:id="rId4"/>
              </a:rPr>
              <a:t>Dr.Jack</a:t>
            </a:r>
            <a:r>
              <a:rPr lang="en-US" sz="3000" dirty="0" smtClean="0"/>
              <a:t> </a:t>
            </a:r>
          </a:p>
          <a:p>
            <a:pPr marL="914400" lvl="1" indent="-457200"/>
            <a:r>
              <a:rPr lang="en-US" sz="3000" dirty="0" smtClean="0">
                <a:hlinkClick r:id="rId5"/>
              </a:rPr>
              <a:t>TAFs</a:t>
            </a:r>
            <a:r>
              <a:rPr lang="en-US" sz="3000" dirty="0" smtClean="0"/>
              <a:t>- https://www.aviationweather.gov/taf?gis=off</a:t>
            </a:r>
          </a:p>
          <a:p>
            <a:pPr marL="914400" lvl="1" indent="-457200"/>
            <a:r>
              <a:rPr lang="en-US" sz="3000" dirty="0" smtClean="0"/>
              <a:t>Skysight.io</a:t>
            </a:r>
          </a:p>
          <a:p>
            <a:pPr marL="914400" lvl="1" indent="-457200"/>
            <a:r>
              <a:rPr lang="en-US" sz="3000" dirty="0" err="1" smtClean="0"/>
              <a:t>XCSkies</a:t>
            </a:r>
            <a:endParaRPr lang="en-US" sz="3000" dirty="0" smtClean="0"/>
          </a:p>
          <a:p>
            <a:pPr marL="914400" lvl="1" indent="-457200"/>
            <a:r>
              <a:rPr lang="en-US" sz="3000" dirty="0" smtClean="0">
                <a:hlinkClick r:id="rId6"/>
              </a:rPr>
              <a:t>NAM Pivotal </a:t>
            </a:r>
            <a:r>
              <a:rPr lang="en-US" sz="3000" dirty="0" smtClean="0"/>
              <a:t>– Long range NAM</a:t>
            </a:r>
          </a:p>
          <a:p>
            <a:pPr marL="914400" lvl="1" indent="-457200"/>
            <a:r>
              <a:rPr lang="en-US" sz="3000" dirty="0" smtClean="0">
                <a:hlinkClick r:id="rId7"/>
              </a:rPr>
              <a:t>HRRR</a:t>
            </a:r>
            <a:r>
              <a:rPr lang="en-US" sz="3000" dirty="0" smtClean="0"/>
              <a:t>- Highly resolved NAM</a:t>
            </a:r>
          </a:p>
          <a:p>
            <a:pPr marL="914400" lvl="1" indent="-457200"/>
            <a:r>
              <a:rPr lang="en-US" sz="3000" dirty="0" err="1" smtClean="0">
                <a:hlinkClick r:id="rId8"/>
              </a:rPr>
              <a:t>Precip</a:t>
            </a:r>
            <a:r>
              <a:rPr lang="en-US" sz="3000" dirty="0" smtClean="0">
                <a:hlinkClick r:id="rId8"/>
              </a:rPr>
              <a:t> data</a:t>
            </a:r>
            <a:r>
              <a:rPr lang="en-US" sz="3000" dirty="0" smtClean="0"/>
              <a:t>: </a:t>
            </a:r>
            <a:r>
              <a:rPr lang="en-US" sz="3000" dirty="0" smtClean="0">
                <a:hlinkClick r:id="rId8"/>
              </a:rPr>
              <a:t>https://water.weather.gov/precip/</a:t>
            </a:r>
            <a:endParaRPr lang="en-US" sz="3000" dirty="0" smtClean="0"/>
          </a:p>
          <a:p>
            <a:pPr marL="914400" lvl="1" indent="-457200"/>
            <a:r>
              <a:rPr lang="en-US" sz="3000" dirty="0" smtClean="0"/>
              <a:t>Forecast soundings: https://rucsoundings.noaa.gov/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2963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525</Words>
  <Application>Microsoft Office PowerPoint</Application>
  <PresentationFormat>Widescreen</PresentationFormat>
  <Paragraphs>181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Useful links</vt:lpstr>
    </vt:vector>
  </TitlesOfParts>
  <Company>Pace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Sazhin</dc:creator>
  <cp:lastModifiedBy>Daniel Sazhin</cp:lastModifiedBy>
  <cp:revision>31</cp:revision>
  <dcterms:created xsi:type="dcterms:W3CDTF">2017-07-14T16:16:47Z</dcterms:created>
  <dcterms:modified xsi:type="dcterms:W3CDTF">2017-07-14T18:48:26Z</dcterms:modified>
</cp:coreProperties>
</file>