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A811AFC-83AE-42DF-85CF-091FE33FD840}">
          <p14:sldIdLst>
            <p14:sldId id="256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Untitled Section" id="{78838BAA-F082-468F-82CA-8C60314F8993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>
        <p:scale>
          <a:sx n="66" d="100"/>
          <a:sy n="66" d="100"/>
        </p:scale>
        <p:origin x="54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000" dirty="0" smtClean="0"/>
              <a:t>How To: Safety Final Glides</a:t>
            </a:r>
            <a:endParaRPr lang="en-US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Daniel Sazhin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6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I make this glide?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148" y="2215166"/>
            <a:ext cx="6539937" cy="4480350"/>
          </a:xfrm>
        </p:spPr>
      </p:pic>
    </p:spTree>
    <p:extLst>
      <p:ext uri="{BB962C8B-B14F-4D97-AF65-F5344CB8AC3E}">
        <p14:creationId xmlns:p14="http://schemas.microsoft.com/office/powerpoint/2010/main" val="319252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Answer: It depends!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Factors to consider:</a:t>
            </a:r>
          </a:p>
          <a:p>
            <a:pPr lvl="1"/>
            <a:r>
              <a:rPr lang="en-US" dirty="0" smtClean="0"/>
              <a:t>Actual Polar</a:t>
            </a:r>
          </a:p>
          <a:p>
            <a:pPr lvl="1"/>
            <a:r>
              <a:rPr lang="en-US" dirty="0" smtClean="0"/>
              <a:t>Altitude</a:t>
            </a:r>
          </a:p>
          <a:p>
            <a:pPr lvl="1"/>
            <a:r>
              <a:rPr lang="en-US" dirty="0" smtClean="0"/>
              <a:t>Wind (Speed/Direction)</a:t>
            </a:r>
          </a:p>
          <a:p>
            <a:pPr lvl="1"/>
            <a:r>
              <a:rPr lang="en-US" dirty="0" smtClean="0"/>
              <a:t>Safety Margin</a:t>
            </a:r>
          </a:p>
          <a:p>
            <a:pPr lvl="1"/>
            <a:r>
              <a:rPr lang="en-US" dirty="0" smtClean="0"/>
              <a:t>Terrain</a:t>
            </a:r>
          </a:p>
          <a:p>
            <a:pPr lvl="1"/>
            <a:r>
              <a:rPr lang="en-US" dirty="0" smtClean="0"/>
              <a:t>Sink</a:t>
            </a:r>
          </a:p>
          <a:p>
            <a:pPr lvl="1"/>
            <a:r>
              <a:rPr lang="en-US" dirty="0" smtClean="0"/>
              <a:t>Bugs</a:t>
            </a:r>
          </a:p>
          <a:p>
            <a:pPr lvl="1"/>
            <a:r>
              <a:rPr lang="en-US" dirty="0" smtClean="0"/>
              <a:t>Rain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984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make this calculation?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Mark I eyeball</a:t>
            </a:r>
          </a:p>
          <a:p>
            <a:r>
              <a:rPr lang="en-US" sz="4000" dirty="0" smtClean="0"/>
              <a:t>Rules of thumb</a:t>
            </a:r>
          </a:p>
          <a:p>
            <a:r>
              <a:rPr lang="en-US" sz="4000" dirty="0" smtClean="0"/>
              <a:t>Glide computers</a:t>
            </a:r>
          </a:p>
          <a:p>
            <a:r>
              <a:rPr lang="en-US" sz="4000" dirty="0" smtClean="0"/>
              <a:t>Goal: Arrive safely at destination</a:t>
            </a:r>
          </a:p>
          <a:p>
            <a:endParaRPr lang="en-US" dirty="0" smtClean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38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Eyeball/ Rules of thumb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for the trend- Is the airport getting higher or lower?</a:t>
            </a:r>
          </a:p>
          <a:p>
            <a:r>
              <a:rPr lang="en-US" dirty="0" smtClean="0"/>
              <a:t>Rules of thumb</a:t>
            </a:r>
          </a:p>
          <a:p>
            <a:pPr lvl="1"/>
            <a:r>
              <a:rPr lang="en-US" dirty="0"/>
              <a:t>3 miles/ thousand </a:t>
            </a:r>
            <a:r>
              <a:rPr lang="en-US" dirty="0" err="1"/>
              <a:t>ft</a:t>
            </a:r>
            <a:r>
              <a:rPr lang="en-US" dirty="0"/>
              <a:t> in </a:t>
            </a:r>
            <a:r>
              <a:rPr lang="en-US" dirty="0" smtClean="0"/>
              <a:t>1-26 (16-1)</a:t>
            </a:r>
            <a:endParaRPr lang="en-US" dirty="0"/>
          </a:p>
          <a:p>
            <a:pPr lvl="1"/>
            <a:r>
              <a:rPr lang="en-US" dirty="0"/>
              <a:t>4 miles/ thousand </a:t>
            </a:r>
            <a:r>
              <a:rPr lang="en-US" dirty="0" err="1"/>
              <a:t>ft</a:t>
            </a:r>
            <a:r>
              <a:rPr lang="en-US" dirty="0"/>
              <a:t> in </a:t>
            </a:r>
            <a:r>
              <a:rPr lang="en-US" dirty="0" smtClean="0"/>
              <a:t>1-34/</a:t>
            </a:r>
            <a:r>
              <a:rPr lang="en-US" dirty="0" err="1" smtClean="0"/>
              <a:t>Grob</a:t>
            </a:r>
            <a:r>
              <a:rPr lang="en-US" dirty="0" smtClean="0"/>
              <a:t> (21-1)</a:t>
            </a:r>
            <a:endParaRPr lang="en-US" dirty="0"/>
          </a:p>
          <a:p>
            <a:pPr lvl="1"/>
            <a:r>
              <a:rPr lang="en-US" dirty="0"/>
              <a:t>5 miles/ thousand </a:t>
            </a:r>
            <a:r>
              <a:rPr lang="en-US" dirty="0" err="1"/>
              <a:t>ft</a:t>
            </a:r>
            <a:r>
              <a:rPr lang="en-US" dirty="0"/>
              <a:t> in </a:t>
            </a:r>
            <a:r>
              <a:rPr lang="en-US" dirty="0" smtClean="0"/>
              <a:t>LS3/LS4 (26.5-1)</a:t>
            </a:r>
          </a:p>
          <a:p>
            <a:r>
              <a:rPr lang="en-US" dirty="0" smtClean="0"/>
              <a:t>Plan to arrive at pattern altitude + elevation above sea level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4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 “conservative”?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L/D of LS4 with 0 sink(40.4/1 at 52 knots)</a:t>
            </a:r>
          </a:p>
          <a:p>
            <a:pPr lvl="1"/>
            <a:r>
              <a:rPr lang="en-US" sz="2500" dirty="0"/>
              <a:t>1 knot down- (22.8-1)</a:t>
            </a:r>
          </a:p>
          <a:p>
            <a:pPr lvl="1"/>
            <a:r>
              <a:rPr lang="en-US" sz="2500" dirty="0"/>
              <a:t>2 knot down- (16-1)</a:t>
            </a:r>
          </a:p>
          <a:p>
            <a:pPr lvl="1"/>
            <a:r>
              <a:rPr lang="en-US" sz="2500" dirty="0"/>
              <a:t>3 knot down- (12-1)</a:t>
            </a:r>
          </a:p>
          <a:p>
            <a:pPr lvl="1"/>
            <a:r>
              <a:rPr lang="en-US" sz="2500" dirty="0"/>
              <a:t>4 knot down- (9.8-1</a:t>
            </a:r>
            <a:r>
              <a:rPr lang="en-US" sz="2500" dirty="0" smtClean="0"/>
              <a:t>)</a:t>
            </a:r>
          </a:p>
          <a:p>
            <a:r>
              <a:rPr lang="en-US" sz="2500" dirty="0" smtClean="0"/>
              <a:t>Beware of big areas of sink- lee of ridge on a ridge day</a:t>
            </a:r>
          </a:p>
          <a:p>
            <a:r>
              <a:rPr lang="en-US" sz="2500" dirty="0" smtClean="0"/>
              <a:t>Sink hurts you more when you have a final glide with a tailwind</a:t>
            </a:r>
            <a:endParaRPr lang="en-US" sz="2500" dirty="0"/>
          </a:p>
          <a:p>
            <a:endParaRPr lang="en-US" sz="2500" dirty="0" smtClean="0"/>
          </a:p>
          <a:p>
            <a:pPr marL="457200" lvl="1" indent="0">
              <a:buNone/>
            </a:pPr>
            <a:endParaRPr lang="en-US" sz="2500" dirty="0" smtClean="0"/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54189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Glide Computer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up safe defaults</a:t>
            </a:r>
          </a:p>
          <a:p>
            <a:r>
              <a:rPr lang="en-US" dirty="0" smtClean="0"/>
              <a:t>Understand features</a:t>
            </a:r>
          </a:p>
          <a:p>
            <a:r>
              <a:rPr lang="en-US" dirty="0" smtClean="0"/>
              <a:t>Set MC for safe margin</a:t>
            </a:r>
          </a:p>
          <a:p>
            <a:r>
              <a:rPr lang="en-US" dirty="0" smtClean="0"/>
              <a:t>(MC for glide vs. speed)</a:t>
            </a:r>
          </a:p>
          <a:p>
            <a:r>
              <a:rPr lang="en-US" dirty="0" smtClean="0"/>
              <a:t>Set arrival altitude</a:t>
            </a:r>
          </a:p>
          <a:p>
            <a:r>
              <a:rPr lang="en-US" dirty="0" smtClean="0"/>
              <a:t>Check calculations!!!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4" y="2103345"/>
            <a:ext cx="6397978" cy="359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8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Glide Computer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LS4 </a:t>
            </a:r>
          </a:p>
          <a:p>
            <a:pPr lvl="1"/>
            <a:r>
              <a:rPr lang="en-US" dirty="0"/>
              <a:t>MC 3 ~ 6 miles/thousand </a:t>
            </a:r>
            <a:r>
              <a:rPr lang="en-US" dirty="0" err="1"/>
              <a:t>ft</a:t>
            </a:r>
            <a:endParaRPr lang="en-US" dirty="0"/>
          </a:p>
          <a:p>
            <a:pPr lvl="1"/>
            <a:r>
              <a:rPr lang="en-US" dirty="0"/>
              <a:t>MC 4 ~ 5.7 miles/thousand </a:t>
            </a:r>
            <a:r>
              <a:rPr lang="en-US" dirty="0" err="1"/>
              <a:t>ft</a:t>
            </a:r>
            <a:endParaRPr lang="en-US" dirty="0"/>
          </a:p>
          <a:p>
            <a:pPr lvl="1"/>
            <a:r>
              <a:rPr lang="en-US" dirty="0"/>
              <a:t>MC 5 ~ 5.5 miles/ thousand </a:t>
            </a:r>
            <a:r>
              <a:rPr lang="en-US" dirty="0" err="1" smtClean="0"/>
              <a:t>ft</a:t>
            </a:r>
            <a:endParaRPr lang="en-US" dirty="0" smtClean="0"/>
          </a:p>
          <a:p>
            <a:r>
              <a:rPr lang="en-US" dirty="0" smtClean="0"/>
              <a:t>This assumes no wind and polar adjustment</a:t>
            </a:r>
          </a:p>
          <a:p>
            <a:r>
              <a:rPr lang="en-US" dirty="0" smtClean="0"/>
              <a:t>Use absolute minimum of MC 3 / 1000ft Arrival</a:t>
            </a:r>
          </a:p>
          <a:p>
            <a:r>
              <a:rPr lang="en-US" dirty="0" smtClean="0"/>
              <a:t>Depends on long versus short glides</a:t>
            </a:r>
          </a:p>
          <a:p>
            <a:r>
              <a:rPr lang="en-US" dirty="0" smtClean="0"/>
              <a:t>Set MC based on average climb strength of the day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609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Executing final glides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Once you have made the calculation, keep an eye on the trend</a:t>
            </a:r>
          </a:p>
          <a:p>
            <a:r>
              <a:rPr lang="en-US" dirty="0" smtClean="0"/>
              <a:t>Do sanity check</a:t>
            </a:r>
          </a:p>
          <a:p>
            <a:r>
              <a:rPr lang="en-US" dirty="0" smtClean="0"/>
              <a:t>Consider field options</a:t>
            </a:r>
          </a:p>
          <a:p>
            <a:r>
              <a:rPr lang="en-US" dirty="0"/>
              <a:t>Be more cautious getting to the bottom of the thermal </a:t>
            </a:r>
            <a:r>
              <a:rPr lang="en-US" dirty="0" smtClean="0"/>
              <a:t>band. </a:t>
            </a:r>
          </a:p>
          <a:p>
            <a:r>
              <a:rPr lang="en-US" dirty="0" smtClean="0"/>
              <a:t>Know when you are completely committed- stop soaring</a:t>
            </a:r>
          </a:p>
          <a:p>
            <a:r>
              <a:rPr lang="en-US" dirty="0" smtClean="0"/>
              <a:t>Speed up in sink!</a:t>
            </a:r>
            <a:endParaRPr lang="en-US" dirty="0"/>
          </a:p>
          <a:p>
            <a:pPr lvl="1"/>
            <a:r>
              <a:rPr lang="en-US" dirty="0" smtClean="0"/>
              <a:t>1-26  ~70 mph</a:t>
            </a:r>
          </a:p>
          <a:p>
            <a:pPr lvl="1"/>
            <a:r>
              <a:rPr lang="en-US" dirty="0" smtClean="0"/>
              <a:t>1-34R ~80 mph</a:t>
            </a:r>
          </a:p>
          <a:p>
            <a:pPr lvl="1"/>
            <a:r>
              <a:rPr lang="en-US" dirty="0" smtClean="0"/>
              <a:t>Greta ~70 knots</a:t>
            </a:r>
          </a:p>
          <a:p>
            <a:pPr lvl="1"/>
            <a:r>
              <a:rPr lang="en-US" dirty="0" smtClean="0"/>
              <a:t>LS3/4 ~80 knots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325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110</TotalTime>
  <Words>329</Words>
  <Application>Microsoft Office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Trebuchet MS</vt:lpstr>
      <vt:lpstr>Berlin</vt:lpstr>
      <vt:lpstr>How To: Safety Final Glides</vt:lpstr>
      <vt:lpstr>Can I make this glide?</vt:lpstr>
      <vt:lpstr>Answer: It depends!</vt:lpstr>
      <vt:lpstr>How do you make this calculation?</vt:lpstr>
      <vt:lpstr>Eyeball/ Rules of thumb</vt:lpstr>
      <vt:lpstr>Why so “conservative”?</vt:lpstr>
      <vt:lpstr>Glide Computer</vt:lpstr>
      <vt:lpstr>Glide Computer continued</vt:lpstr>
      <vt:lpstr>Executing final glides</vt:lpstr>
    </vt:vector>
  </TitlesOfParts>
  <Company>Pace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To: Safety Final Glides</dc:title>
  <dc:creator>Daniel Sazhin</dc:creator>
  <cp:lastModifiedBy>Daniel Sazhin</cp:lastModifiedBy>
  <cp:revision>12</cp:revision>
  <dcterms:created xsi:type="dcterms:W3CDTF">2016-09-15T19:08:50Z</dcterms:created>
  <dcterms:modified xsi:type="dcterms:W3CDTF">2016-09-15T20:59:24Z</dcterms:modified>
</cp:coreProperties>
</file>